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y="6858000" cx="12192000"/>
  <p:notesSz cx="6858000" cy="9144000"/>
  <p:embeddedFontLst>
    <p:embeddedFont>
      <p:font typeface="Robo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11" Type="http://schemas.openxmlformats.org/officeDocument/2006/relationships/slide" Target="slides/slide7.xml"/><Relationship Id="rId22" Type="http://schemas.openxmlformats.org/officeDocument/2006/relationships/font" Target="fonts/Roboto-italic.fntdata"/><Relationship Id="rId10" Type="http://schemas.openxmlformats.org/officeDocument/2006/relationships/slide" Target="slides/slide6.xml"/><Relationship Id="rId21" Type="http://schemas.openxmlformats.org/officeDocument/2006/relationships/font" Target="fonts/Roboto-bold.fntdata"/><Relationship Id="rId13" Type="http://schemas.openxmlformats.org/officeDocument/2006/relationships/slide" Target="slides/slide9.xml"/><Relationship Id="rId12" Type="http://schemas.openxmlformats.org/officeDocument/2006/relationships/slide" Target="slides/slide8.xml"/><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AU"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AU"/>
              <a:t>Introduce ourselves</a:t>
            </a:r>
            <a:endParaRPr/>
          </a:p>
        </p:txBody>
      </p:sp>
      <p:sp>
        <p:nvSpPr>
          <p:cNvPr id="87" name="Google Shape;87;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216afe4ebe_0_5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AU"/>
              <a:t>ZAC:</a:t>
            </a:r>
            <a:endParaRPr/>
          </a:p>
          <a:p>
            <a:pPr indent="0" lvl="0" marL="0" rtl="0" algn="l">
              <a:lnSpc>
                <a:spcPct val="100000"/>
              </a:lnSpc>
              <a:spcBef>
                <a:spcPts val="0"/>
              </a:spcBef>
              <a:spcAft>
                <a:spcPts val="0"/>
              </a:spcAft>
              <a:buSzPts val="1400"/>
              <a:buNone/>
            </a:pPr>
            <a:r>
              <a:rPr lang="en-AU"/>
              <a:t>Volume</a:t>
            </a:r>
            <a:endParaRPr/>
          </a:p>
          <a:p>
            <a:pPr indent="-295275" lvl="0" marL="457200" rtl="0" algn="l">
              <a:lnSpc>
                <a:spcPct val="115000"/>
              </a:lnSpc>
              <a:spcBef>
                <a:spcPts val="1500"/>
              </a:spcBef>
              <a:spcAft>
                <a:spcPts val="0"/>
              </a:spcAft>
              <a:buSzPts val="1050"/>
              <a:buFont typeface="Roboto"/>
              <a:buChar char="●"/>
            </a:pPr>
            <a:r>
              <a:rPr lang="en-AU" sz="1050">
                <a:latin typeface="Roboto"/>
                <a:ea typeface="Roboto"/>
                <a:cs typeface="Roboto"/>
                <a:sym typeface="Roboto"/>
              </a:rPr>
              <a:t>Right now, our trading algorithm looks at an indicator called the Relative Strength Index (RSI) to see if an asset's price movement has enough momentum to break through a support or resistance level. But, there's another factor we can look at to help confirm a breakout: trading volume.</a:t>
            </a:r>
            <a:endParaRPr sz="1050">
              <a:latin typeface="Roboto"/>
              <a:ea typeface="Roboto"/>
              <a:cs typeface="Roboto"/>
              <a:sym typeface="Roboto"/>
            </a:endParaRPr>
          </a:p>
          <a:p>
            <a:pPr indent="-295275" lvl="0" marL="457200" rtl="0" algn="l">
              <a:lnSpc>
                <a:spcPct val="115000"/>
              </a:lnSpc>
              <a:spcBef>
                <a:spcPts val="0"/>
              </a:spcBef>
              <a:spcAft>
                <a:spcPts val="0"/>
              </a:spcAft>
              <a:buSzPts val="1050"/>
              <a:buFont typeface="Roboto"/>
              <a:buChar char="●"/>
            </a:pPr>
            <a:r>
              <a:rPr lang="en-AU" sz="1050">
                <a:latin typeface="Roboto"/>
                <a:ea typeface="Roboto"/>
                <a:cs typeface="Roboto"/>
                <a:sym typeface="Roboto"/>
              </a:rPr>
              <a:t>Trading volume refers to the amount of buying and selling activity for an asset. By looking at trading volume in combination with price action, we can see if a breakout is supported by significant trading activity. This can help us avoid fake breakouts and make better trading decisions.</a:t>
            </a:r>
            <a:endParaRPr sz="1050">
              <a:latin typeface="Roboto"/>
              <a:ea typeface="Roboto"/>
              <a:cs typeface="Roboto"/>
              <a:sym typeface="Roboto"/>
            </a:endParaRPr>
          </a:p>
          <a:p>
            <a:pPr indent="-295275" lvl="0" marL="457200" rtl="0" algn="l">
              <a:lnSpc>
                <a:spcPct val="115000"/>
              </a:lnSpc>
              <a:spcBef>
                <a:spcPts val="0"/>
              </a:spcBef>
              <a:spcAft>
                <a:spcPts val="0"/>
              </a:spcAft>
              <a:buSzPts val="1050"/>
              <a:buFont typeface="Roboto"/>
              <a:buChar char="●"/>
            </a:pPr>
            <a:r>
              <a:rPr lang="en-AU" sz="1050">
                <a:latin typeface="Roboto"/>
                <a:ea typeface="Roboto"/>
                <a:cs typeface="Roboto"/>
                <a:sym typeface="Roboto"/>
              </a:rPr>
              <a:t>For example, if an asset's price breaks through a resistance level with a lot of trading volume, that means there's a lot of buying pressure, and the breakout is more likely to continue. But, if the price breaks through with low trading volume, that means the breakout might be weak and the price could drop back down.</a:t>
            </a:r>
            <a:endParaRPr sz="1050">
              <a:latin typeface="Roboto"/>
              <a:ea typeface="Roboto"/>
              <a:cs typeface="Roboto"/>
              <a:sym typeface="Roboto"/>
            </a:endParaRPr>
          </a:p>
          <a:p>
            <a:pPr indent="-295275" lvl="0" marL="457200" rtl="0" algn="l">
              <a:lnSpc>
                <a:spcPct val="115000"/>
              </a:lnSpc>
              <a:spcBef>
                <a:spcPts val="0"/>
              </a:spcBef>
              <a:spcAft>
                <a:spcPts val="0"/>
              </a:spcAft>
              <a:buSzPts val="1050"/>
              <a:buFont typeface="Roboto"/>
              <a:buChar char="●"/>
            </a:pPr>
            <a:r>
              <a:rPr lang="en-AU" sz="1050">
                <a:latin typeface="Roboto"/>
                <a:ea typeface="Roboto"/>
                <a:cs typeface="Roboto"/>
                <a:sym typeface="Roboto"/>
              </a:rPr>
              <a:t>By looking at both the RSI and trading volume, we can confirm breakouts and make sure we're not making any risky trades.</a:t>
            </a:r>
            <a:endParaRPr sz="1050">
              <a:latin typeface="Roboto"/>
              <a:ea typeface="Roboto"/>
              <a:cs typeface="Roboto"/>
              <a:sym typeface="Roboto"/>
            </a:endParaRPr>
          </a:p>
          <a:p>
            <a:pPr indent="0" lvl="0" marL="0" rtl="0" algn="l">
              <a:lnSpc>
                <a:spcPct val="115000"/>
              </a:lnSpc>
              <a:spcBef>
                <a:spcPts val="1500"/>
              </a:spcBef>
              <a:spcAft>
                <a:spcPts val="0"/>
              </a:spcAft>
              <a:buNone/>
            </a:pPr>
            <a:r>
              <a:rPr lang="en-AU" sz="1050">
                <a:latin typeface="Roboto"/>
                <a:ea typeface="Roboto"/>
                <a:cs typeface="Roboto"/>
                <a:sym typeface="Roboto"/>
              </a:rPr>
              <a:t>We spent a lot of time on our entry strategy, but failed to focus a lot of effort on an exit strategy</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150">
                <a:latin typeface="Arial"/>
                <a:ea typeface="Arial"/>
                <a:cs typeface="Arial"/>
                <a:sym typeface="Arial"/>
              </a:rPr>
              <a:t>We focused a lot on finding the right entry points for our trades. We spent a lot of time analysing technical indicators and historical data to identify profitable entry points and make sure we were buying at the right time.</a:t>
            </a:r>
            <a:endParaRPr sz="1150">
              <a:latin typeface="Arial"/>
              <a:ea typeface="Arial"/>
              <a:cs typeface="Arial"/>
              <a:sym typeface="Arial"/>
            </a:endParaRPr>
          </a:p>
          <a:p>
            <a:pPr indent="-295275" lvl="0" marL="457200" rtl="0" algn="l">
              <a:lnSpc>
                <a:spcPct val="115000"/>
              </a:lnSpc>
              <a:spcBef>
                <a:spcPts val="0"/>
              </a:spcBef>
              <a:spcAft>
                <a:spcPts val="0"/>
              </a:spcAft>
              <a:buClr>
                <a:schemeClr val="dk1"/>
              </a:buClr>
              <a:buSzPts val="1050"/>
              <a:buFont typeface="Roboto"/>
              <a:buChar char="●"/>
            </a:pPr>
            <a:r>
              <a:rPr lang="en-AU" sz="1150">
                <a:latin typeface="Arial"/>
                <a:ea typeface="Arial"/>
                <a:cs typeface="Arial"/>
                <a:sym typeface="Arial"/>
              </a:rPr>
              <a:t>But, we didn't spend as much time on figuring out when to exit our trades. As a result, we sometimes held onto losing positions for too long and missed out on opportunities to take profits.</a:t>
            </a:r>
            <a:endParaRPr sz="1150">
              <a:latin typeface="Arial"/>
              <a:ea typeface="Arial"/>
              <a:cs typeface="Arial"/>
              <a:sym typeface="Arial"/>
            </a:endParaRPr>
          </a:p>
          <a:p>
            <a:pPr indent="0" lvl="0" marL="0" rtl="0" algn="l">
              <a:lnSpc>
                <a:spcPct val="115000"/>
              </a:lnSpc>
              <a:spcBef>
                <a:spcPts val="0"/>
              </a:spcBef>
              <a:spcAft>
                <a:spcPts val="0"/>
              </a:spcAft>
              <a:buNone/>
            </a:pPr>
            <a:r>
              <a:t/>
            </a:r>
            <a:endParaRPr sz="1150">
              <a:latin typeface="Arial"/>
              <a:ea typeface="Arial"/>
              <a:cs typeface="Arial"/>
              <a:sym typeface="Arial"/>
            </a:endParaRPr>
          </a:p>
          <a:p>
            <a:pPr indent="0" lvl="0" marL="0" rtl="0" algn="l">
              <a:lnSpc>
                <a:spcPct val="115000"/>
              </a:lnSpc>
              <a:spcBef>
                <a:spcPts val="0"/>
              </a:spcBef>
              <a:spcAft>
                <a:spcPts val="0"/>
              </a:spcAft>
              <a:buNone/>
            </a:pPr>
            <a:r>
              <a:rPr lang="en-AU" sz="1150">
                <a:latin typeface="Arial"/>
                <a:ea typeface="Arial"/>
                <a:cs typeface="Arial"/>
                <a:sym typeface="Arial"/>
              </a:rPr>
              <a:t>Risk Management:</a:t>
            </a:r>
            <a:endParaRPr sz="1150">
              <a:latin typeface="Arial"/>
              <a:ea typeface="Arial"/>
              <a:cs typeface="Arial"/>
              <a:sym typeface="Arial"/>
            </a:endParaRPr>
          </a:p>
          <a:p>
            <a:pPr indent="-301625" lvl="0" marL="457200" rtl="0" algn="l">
              <a:lnSpc>
                <a:spcPct val="115000"/>
              </a:lnSpc>
              <a:spcBef>
                <a:spcPts val="0"/>
              </a:spcBef>
              <a:spcAft>
                <a:spcPts val="0"/>
              </a:spcAft>
              <a:buSzPts val="1150"/>
              <a:buChar char="●"/>
            </a:pPr>
            <a:r>
              <a:rPr lang="en-AU" sz="1150">
                <a:latin typeface="Arial"/>
                <a:ea typeface="Arial"/>
                <a:cs typeface="Arial"/>
                <a:sym typeface="Arial"/>
              </a:rPr>
              <a:t>One of the things we realized as we were developing our trading algorithm is that we weren't taking into account the volatility of the assets we were trading. Specifically, we were buying a set position size for each trade without considering how much the asset's price might move up or down.</a:t>
            </a:r>
            <a:endParaRPr sz="1150">
              <a:latin typeface="Arial"/>
              <a:ea typeface="Arial"/>
              <a:cs typeface="Arial"/>
              <a:sym typeface="Arial"/>
            </a:endParaRPr>
          </a:p>
          <a:p>
            <a:pPr indent="-301625" lvl="0" marL="457200" rtl="0" algn="l">
              <a:lnSpc>
                <a:spcPct val="115000"/>
              </a:lnSpc>
              <a:spcBef>
                <a:spcPts val="0"/>
              </a:spcBef>
              <a:spcAft>
                <a:spcPts val="0"/>
              </a:spcAft>
              <a:buSzPts val="1150"/>
              <a:buChar char="●"/>
            </a:pPr>
            <a:r>
              <a:rPr lang="en-AU" sz="1150">
                <a:latin typeface="Arial"/>
                <a:ea typeface="Arial"/>
                <a:cs typeface="Arial"/>
                <a:sym typeface="Arial"/>
              </a:rPr>
              <a:t>This was a problem because it meant that we were taking on more risk than we realized. If we bought a set position size for a highly volatile asset, then the potential losses could be much larger than if we bought the same position size for a less volatile asset.</a:t>
            </a:r>
            <a:endParaRPr sz="1150">
              <a:latin typeface="Arial"/>
              <a:ea typeface="Arial"/>
              <a:cs typeface="Arial"/>
              <a:sym typeface="Arial"/>
            </a:endParaRPr>
          </a:p>
          <a:p>
            <a:pPr indent="-301625" lvl="0" marL="457200" rtl="0" algn="l">
              <a:lnSpc>
                <a:spcPct val="115000"/>
              </a:lnSpc>
              <a:spcBef>
                <a:spcPts val="0"/>
              </a:spcBef>
              <a:spcAft>
                <a:spcPts val="0"/>
              </a:spcAft>
              <a:buSzPts val="1150"/>
              <a:buChar char="●"/>
            </a:pPr>
            <a:r>
              <a:rPr lang="en-AU" sz="1150">
                <a:latin typeface="Arial"/>
                <a:ea typeface="Arial"/>
                <a:cs typeface="Arial"/>
                <a:sym typeface="Arial"/>
              </a:rPr>
              <a:t>To address this issue, we started using a technique called position sizing to adjust our position sizes based on the volatility of the assets we were trading.</a:t>
            </a:r>
            <a:endParaRPr sz="1150">
              <a:latin typeface="Arial"/>
              <a:ea typeface="Arial"/>
              <a:cs typeface="Arial"/>
              <a:sym typeface="Arial"/>
            </a:endParaRPr>
          </a:p>
          <a:p>
            <a:pPr indent="0" lvl="0" marL="0" rtl="0" algn="l">
              <a:lnSpc>
                <a:spcPct val="115000"/>
              </a:lnSpc>
              <a:spcBef>
                <a:spcPts val="0"/>
              </a:spcBef>
              <a:spcAft>
                <a:spcPts val="0"/>
              </a:spcAft>
              <a:buNone/>
            </a:pPr>
            <a:r>
              <a:t/>
            </a:r>
            <a:endParaRPr sz="1150">
              <a:latin typeface="Arial"/>
              <a:ea typeface="Arial"/>
              <a:cs typeface="Arial"/>
              <a:sym typeface="Arial"/>
            </a:endParaRPr>
          </a:p>
          <a:p>
            <a:pPr indent="0" lvl="0" marL="0" rtl="0" algn="l">
              <a:lnSpc>
                <a:spcPct val="115000"/>
              </a:lnSpc>
              <a:spcBef>
                <a:spcPts val="0"/>
              </a:spcBef>
              <a:spcAft>
                <a:spcPts val="0"/>
              </a:spcAft>
              <a:buNone/>
            </a:pPr>
            <a:r>
              <a:rPr lang="en-AU" sz="1150">
                <a:latin typeface="Arial"/>
                <a:ea typeface="Arial"/>
                <a:cs typeface="Arial"/>
                <a:sym typeface="Arial"/>
              </a:rPr>
              <a:t>False Breakouts:</a:t>
            </a:r>
            <a:endParaRPr sz="1150">
              <a:latin typeface="Arial"/>
              <a:ea typeface="Arial"/>
              <a:cs typeface="Arial"/>
              <a:sym typeface="Arial"/>
            </a:endParaRPr>
          </a:p>
          <a:p>
            <a:pPr indent="-301625" lvl="0" marL="457200" rtl="0" algn="l">
              <a:lnSpc>
                <a:spcPct val="115000"/>
              </a:lnSpc>
              <a:spcBef>
                <a:spcPts val="0"/>
              </a:spcBef>
              <a:spcAft>
                <a:spcPts val="0"/>
              </a:spcAft>
              <a:buSzPts val="1150"/>
              <a:buFont typeface="Arial"/>
              <a:buChar char="●"/>
            </a:pPr>
            <a:r>
              <a:rPr lang="en-AU" sz="1150">
                <a:latin typeface="Arial"/>
                <a:ea typeface="Arial"/>
                <a:cs typeface="Arial"/>
                <a:sym typeface="Arial"/>
              </a:rPr>
              <a:t>During the development of our trading algorithm, one of the challenges we faced was dealing with false breakouts. False breakouts occur when an asset's price appears to break through a resistance or support level but then quickly retraces, resulting in a losing trade.</a:t>
            </a:r>
            <a:endParaRPr sz="1150">
              <a:latin typeface="Arial"/>
              <a:ea typeface="Arial"/>
              <a:cs typeface="Arial"/>
              <a:sym typeface="Arial"/>
            </a:endParaRPr>
          </a:p>
          <a:p>
            <a:pPr indent="-301625" lvl="0" marL="457200" rtl="0" algn="l">
              <a:lnSpc>
                <a:spcPct val="115000"/>
              </a:lnSpc>
              <a:spcBef>
                <a:spcPts val="0"/>
              </a:spcBef>
              <a:spcAft>
                <a:spcPts val="0"/>
              </a:spcAft>
              <a:buSzPts val="1150"/>
              <a:buFont typeface="Arial"/>
              <a:buChar char="●"/>
            </a:pPr>
            <a:r>
              <a:rPr lang="en-AU" sz="1150">
                <a:latin typeface="Arial"/>
                <a:ea typeface="Arial"/>
                <a:cs typeface="Arial"/>
                <a:sym typeface="Arial"/>
              </a:rPr>
              <a:t>To address this issue, we increased the threshold on our Relative Strength Index (RSI) indicator to confirm breakouts and reduce the likelihood of false signals. While this helped us avoid some losing trades, it also meant that we missed out on some potentially profitable trades.</a:t>
            </a:r>
            <a:endParaRPr sz="1150">
              <a:latin typeface="Arial"/>
              <a:ea typeface="Arial"/>
              <a:cs typeface="Arial"/>
              <a:sym typeface="Arial"/>
            </a:endParaRPr>
          </a:p>
        </p:txBody>
      </p:sp>
      <p:sp>
        <p:nvSpPr>
          <p:cNvPr id="149" name="Google Shape;149;g2216afe4ebe_0_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21833a672a_1_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21833a672a_1_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g221833a672a_1_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21833a672a_1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21833a672a_1_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5" name="Google Shape;165;g221833a672a_1_1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21833a672a_1_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21833a672a_1_2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6" name="Google Shape;176;g221833a672a_1_2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21833a672a_1_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21833a672a_1_2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3" name="Google Shape;183;g221833a672a_1_2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09aaaa203d_1_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0" name="Google Shape;190;g209aaaa203d_1_5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1" name="Google Shape;191;g209aaaa203d_1_5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AU"/>
              <a:t>CAM:</a:t>
            </a:r>
            <a:br>
              <a:rPr lang="en-AU"/>
            </a:br>
            <a:endParaRPr/>
          </a:p>
          <a:p>
            <a:pPr indent="-295275" lvl="0" marL="457200" rtl="0" algn="l">
              <a:lnSpc>
                <a:spcPct val="100000"/>
              </a:lnSpc>
              <a:spcBef>
                <a:spcPts val="0"/>
              </a:spcBef>
              <a:spcAft>
                <a:spcPts val="0"/>
              </a:spcAft>
              <a:buClr>
                <a:schemeClr val="dk1"/>
              </a:buClr>
              <a:buSzPts val="1050"/>
              <a:buFont typeface="Roboto"/>
              <a:buChar char="●"/>
            </a:pPr>
            <a:r>
              <a:rPr lang="en-AU" sz="1050">
                <a:latin typeface="Roboto"/>
                <a:ea typeface="Roboto"/>
                <a:cs typeface="Roboto"/>
                <a:sym typeface="Roboto"/>
              </a:rPr>
              <a:t>Our team was given a dataset containing historical stock prices and trading volumes for various stocks and ETFs, and our goal was to develop a trading algorithm that could use this data to make profitable trades.</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However, after analysing the data, we realised that we didn't have enough information to make confident decisions about which individual stocks or ETFs to trade.</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So instead, we decided to implement a technical trading strategy known as a "breakout" strategy.</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This strategy involves identifying key levels of support and resistance for a stock or ETF and placing trades when the price "breaks out" beyond these levels, signaling a potential trend reversal or continuation.</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After testing our breakout strategy on the historical data, we fine tuned the hyper parameters and indicators.</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Overall, we were pleased with the results and felt that we had achieved our goal of developing a trading algorithm that could generate profits from historical stock price and volume data.</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We also planned on using </a:t>
            </a:r>
            <a:r>
              <a:rPr lang="en-AU" sz="1050">
                <a:latin typeface="Roboto"/>
                <a:ea typeface="Roboto"/>
                <a:cs typeface="Roboto"/>
                <a:sym typeface="Roboto"/>
              </a:rPr>
              <a:t>arbitrage</a:t>
            </a:r>
            <a:r>
              <a:rPr lang="en-AU" sz="1050">
                <a:latin typeface="Roboto"/>
                <a:ea typeface="Roboto"/>
                <a:cs typeface="Roboto"/>
                <a:sym typeface="Roboto"/>
              </a:rPr>
              <a:t> </a:t>
            </a:r>
            <a:endParaRPr sz="1050">
              <a:latin typeface="Roboto"/>
              <a:ea typeface="Roboto"/>
              <a:cs typeface="Roboto"/>
              <a:sym typeface="Roboto"/>
            </a:endParaRPr>
          </a:p>
        </p:txBody>
      </p:sp>
      <p:sp>
        <p:nvSpPr>
          <p:cNvPr id="94" name="Google Shape;94;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216afe4ebe_0_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AU"/>
              <a:t>FARRUH:</a:t>
            </a:r>
            <a:endParaRPr/>
          </a:p>
          <a:p>
            <a:pPr indent="-295275" lvl="0" marL="457200" rtl="0" algn="l">
              <a:lnSpc>
                <a:spcPct val="115000"/>
              </a:lnSpc>
              <a:spcBef>
                <a:spcPts val="1500"/>
              </a:spcBef>
              <a:spcAft>
                <a:spcPts val="0"/>
              </a:spcAft>
              <a:buClr>
                <a:schemeClr val="dk1"/>
              </a:buClr>
              <a:buSzPts val="1050"/>
              <a:buFont typeface="Roboto"/>
              <a:buChar char="●"/>
            </a:pPr>
            <a:r>
              <a:rPr lang="en-AU" sz="1050">
                <a:latin typeface="Roboto"/>
                <a:ea typeface="Roboto"/>
                <a:cs typeface="Roboto"/>
                <a:sym typeface="Roboto"/>
              </a:rPr>
              <a:t>A breakout strategy is a momentum-based trading strategy that aims to profit from the continuation of a price trend.</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The basic idea behind a breakout strategy is that when the price breaks out of a key level of support or resistance, it will continue to move in the same direction, creating a trading opportunity.</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There are two key components to implementing a breakout strategy: identifying key levels of support and resistance, and confirming the breakout.</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Support levels are price levels where buying pressure is strong enough to prevent the price from falling further, while resistance levels are price levels where selling pressure is strong enough to prevent the price from rising further.</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Once key support and resistance levels have been identified, traders wait for the price action to break out of these levels before entering a trade in the direction of the breakout.</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One key risk of a breakout strategy is that false breakouts can occur, where the price breaks through a support or resistance level but then quickly retraces. To mitigate this risk, it’s important to filter false breakouts by confirming a real breakout with increased volume</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Overall, breakout strategies can be an effective way to profit from trending markets, but they require careful analysis and risk management to be successful.</a:t>
            </a:r>
            <a:endParaRPr sz="1050">
              <a:latin typeface="Roboto"/>
              <a:ea typeface="Roboto"/>
              <a:cs typeface="Roboto"/>
              <a:sym typeface="Roboto"/>
            </a:endParaRPr>
          </a:p>
          <a:p>
            <a:pPr indent="0" lvl="0" marL="0" rtl="0" algn="l">
              <a:lnSpc>
                <a:spcPct val="115000"/>
              </a:lnSpc>
              <a:spcBef>
                <a:spcPts val="0"/>
              </a:spcBef>
              <a:spcAft>
                <a:spcPts val="0"/>
              </a:spcAft>
              <a:buSzPts val="1100"/>
              <a:buNone/>
            </a:pPr>
            <a:r>
              <a:t/>
            </a:r>
            <a:endParaRPr sz="1100">
              <a:latin typeface="Arial"/>
              <a:ea typeface="Arial"/>
              <a:cs typeface="Arial"/>
              <a:sym typeface="Arial"/>
            </a:endParaRPr>
          </a:p>
          <a:p>
            <a:pPr indent="0" lvl="0" marL="0" rtl="0" algn="l">
              <a:lnSpc>
                <a:spcPct val="100000"/>
              </a:lnSpc>
              <a:spcBef>
                <a:spcPts val="0"/>
              </a:spcBef>
              <a:spcAft>
                <a:spcPts val="0"/>
              </a:spcAft>
              <a:buSzPts val="1400"/>
              <a:buNone/>
            </a:pPr>
            <a:r>
              <a:t/>
            </a:r>
            <a:endParaRPr/>
          </a:p>
        </p:txBody>
      </p:sp>
      <p:sp>
        <p:nvSpPr>
          <p:cNvPr id="100" name="Google Shape;100;g2216afe4ebe_0_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216afe4ebe_0_2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AU"/>
              <a:t>ZAC:</a:t>
            </a:r>
            <a:endParaRPr/>
          </a:p>
          <a:p>
            <a:pPr indent="-317500" lvl="0" marL="457200" rtl="0" algn="l">
              <a:lnSpc>
                <a:spcPct val="115000"/>
              </a:lnSpc>
              <a:spcBef>
                <a:spcPts val="0"/>
              </a:spcBef>
              <a:spcAft>
                <a:spcPts val="0"/>
              </a:spcAft>
              <a:buSzPts val="1400"/>
              <a:buChar char="●"/>
            </a:pPr>
            <a:r>
              <a:rPr lang="en-AU"/>
              <a:t>The opening minutes of the trading day are significant in setting the market psychology for the rest of the day, as price action adjusts to news and events that happened overnight.</a:t>
            </a:r>
            <a:endParaRPr/>
          </a:p>
          <a:p>
            <a:pPr indent="-317500" lvl="0" marL="457200" rtl="0" algn="l">
              <a:lnSpc>
                <a:spcPct val="115000"/>
              </a:lnSpc>
              <a:spcBef>
                <a:spcPts val="0"/>
              </a:spcBef>
              <a:spcAft>
                <a:spcPts val="0"/>
              </a:spcAft>
              <a:buSzPts val="1400"/>
              <a:buChar char="●"/>
            </a:pPr>
            <a:r>
              <a:rPr lang="en-AU"/>
              <a:t>We used the Opening Range Breakout (ORB) strategy to determine our support and resistance levels for the day.</a:t>
            </a:r>
            <a:endParaRPr/>
          </a:p>
          <a:p>
            <a:pPr indent="-317500" lvl="0" marL="457200" rtl="0" algn="l">
              <a:lnSpc>
                <a:spcPct val="115000"/>
              </a:lnSpc>
              <a:spcBef>
                <a:spcPts val="0"/>
              </a:spcBef>
              <a:spcAft>
                <a:spcPts val="0"/>
              </a:spcAft>
              <a:buSzPts val="1400"/>
              <a:buChar char="●"/>
            </a:pPr>
            <a:r>
              <a:rPr lang="en-AU"/>
              <a:t>The ORB strategy involves using the high and low of the first N minutes of trading as our support and resistance levels.</a:t>
            </a:r>
            <a:endParaRPr/>
          </a:p>
          <a:p>
            <a:pPr indent="-317500" lvl="0" marL="457200" rtl="0" algn="l">
              <a:lnSpc>
                <a:spcPct val="115000"/>
              </a:lnSpc>
              <a:spcBef>
                <a:spcPts val="0"/>
              </a:spcBef>
              <a:spcAft>
                <a:spcPts val="0"/>
              </a:spcAft>
              <a:buSzPts val="1400"/>
              <a:buChar char="●"/>
            </a:pPr>
            <a:r>
              <a:rPr lang="en-AU"/>
              <a:t>The idea behind the ORB strategy is that the opening range is significant in setting the tone for the day's trading, as market participants react to news and events.</a:t>
            </a:r>
            <a:endParaRPr/>
          </a:p>
          <a:p>
            <a:pPr indent="-317500" lvl="0" marL="457200" rtl="0" algn="l">
              <a:lnSpc>
                <a:spcPct val="115000"/>
              </a:lnSpc>
              <a:spcBef>
                <a:spcPts val="0"/>
              </a:spcBef>
              <a:spcAft>
                <a:spcPts val="0"/>
              </a:spcAft>
              <a:buSzPts val="1400"/>
              <a:buChar char="●"/>
            </a:pPr>
            <a:r>
              <a:rPr lang="en-AU"/>
              <a:t>If the price breaks above the opening range, it is a bullish signal, indicating that the price action is strong and likely to continue moving up.</a:t>
            </a:r>
            <a:endParaRPr/>
          </a:p>
          <a:p>
            <a:pPr indent="-317500" lvl="0" marL="457200" rtl="0" algn="l">
              <a:lnSpc>
                <a:spcPct val="115000"/>
              </a:lnSpc>
              <a:spcBef>
                <a:spcPts val="0"/>
              </a:spcBef>
              <a:spcAft>
                <a:spcPts val="0"/>
              </a:spcAft>
              <a:buSzPts val="1400"/>
              <a:buChar char="●"/>
            </a:pPr>
            <a:r>
              <a:rPr lang="en-AU"/>
              <a:t>If the price breaks below the opening range, it is a bearish signal, indicating that the price action is weak and likely to continue moving down.</a:t>
            </a:r>
            <a:endParaRPr/>
          </a:p>
          <a:p>
            <a:pPr indent="-317500" lvl="0" marL="457200" rtl="0" algn="l">
              <a:lnSpc>
                <a:spcPct val="115000"/>
              </a:lnSpc>
              <a:spcBef>
                <a:spcPts val="0"/>
              </a:spcBef>
              <a:spcAft>
                <a:spcPts val="0"/>
              </a:spcAft>
              <a:buSzPts val="1400"/>
              <a:buChar char="●"/>
            </a:pPr>
            <a:r>
              <a:rPr lang="en-AU"/>
              <a:t>To filter out noise and action near the support and resistance levels, we use a threshold above and below the opening range.</a:t>
            </a:r>
            <a:endParaRPr/>
          </a:p>
          <a:p>
            <a:pPr indent="-317500" lvl="0" marL="457200" rtl="0" algn="l">
              <a:lnSpc>
                <a:spcPct val="115000"/>
              </a:lnSpc>
              <a:spcBef>
                <a:spcPts val="0"/>
              </a:spcBef>
              <a:spcAft>
                <a:spcPts val="0"/>
              </a:spcAft>
              <a:buSzPts val="1400"/>
              <a:buChar char="●"/>
            </a:pPr>
            <a:r>
              <a:rPr lang="en-AU"/>
              <a:t>The period leading up to market close, known as "power hour," can be a time of increased trading volume and volatility as investors rush to close out positions before the end of the day.</a:t>
            </a:r>
            <a:endParaRPr/>
          </a:p>
          <a:p>
            <a:pPr indent="-317500" lvl="0" marL="457200" rtl="0" algn="l">
              <a:lnSpc>
                <a:spcPct val="115000"/>
              </a:lnSpc>
              <a:spcBef>
                <a:spcPts val="0"/>
              </a:spcBef>
              <a:spcAft>
                <a:spcPts val="0"/>
              </a:spcAft>
              <a:buSzPts val="1400"/>
              <a:buChar char="●"/>
            </a:pPr>
            <a:r>
              <a:rPr lang="en-AU"/>
              <a:t>Overall, using the ORB strategy can be an effective way to identify key support and resistance levels and make profitable trades based on market psychology and price action.</a:t>
            </a:r>
            <a:endParaRPr/>
          </a:p>
        </p:txBody>
      </p:sp>
      <p:sp>
        <p:nvSpPr>
          <p:cNvPr id="107" name="Google Shape;107;g2216afe4ebe_0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216afe4ebe_0_3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AU"/>
              <a:t>ABHINAV:</a:t>
            </a:r>
            <a:endParaRPr/>
          </a:p>
          <a:p>
            <a:pPr indent="-317500" lvl="0" marL="457200" rtl="0" algn="l">
              <a:lnSpc>
                <a:spcPct val="115000"/>
              </a:lnSpc>
              <a:spcBef>
                <a:spcPts val="0"/>
              </a:spcBef>
              <a:spcAft>
                <a:spcPts val="0"/>
              </a:spcAft>
              <a:buSzPts val="1400"/>
              <a:buChar char="●"/>
            </a:pPr>
            <a:r>
              <a:rPr lang="en-AU"/>
              <a:t>A breakout is a price action that moves outside of a support or resistance level with increased trading activity.</a:t>
            </a:r>
            <a:endParaRPr/>
          </a:p>
          <a:p>
            <a:pPr indent="-317500" lvl="0" marL="457200" rtl="0" algn="l">
              <a:lnSpc>
                <a:spcPct val="115000"/>
              </a:lnSpc>
              <a:spcBef>
                <a:spcPts val="0"/>
              </a:spcBef>
              <a:spcAft>
                <a:spcPts val="0"/>
              </a:spcAft>
              <a:buSzPts val="1400"/>
              <a:buChar char="●"/>
            </a:pPr>
            <a:r>
              <a:rPr lang="en-AU"/>
              <a:t>Breakouts are significant because they can indicate a potential trend reversal or continuation, and can create profitable trading opportunities.</a:t>
            </a:r>
            <a:endParaRPr/>
          </a:p>
          <a:p>
            <a:pPr indent="-317500" lvl="0" marL="457200" rtl="0" algn="l">
              <a:lnSpc>
                <a:spcPct val="115000"/>
              </a:lnSpc>
              <a:spcBef>
                <a:spcPts val="0"/>
              </a:spcBef>
              <a:spcAft>
                <a:spcPts val="0"/>
              </a:spcAft>
              <a:buSzPts val="1400"/>
              <a:buChar char="●"/>
            </a:pPr>
            <a:r>
              <a:rPr lang="en-AU"/>
              <a:t>To confirm a breakout, we used the Relative Strength Index (RSI), which is a technical indicator that measures the strength and momentum of an asset's price movement.</a:t>
            </a:r>
            <a:endParaRPr/>
          </a:p>
          <a:p>
            <a:pPr indent="-317500" lvl="0" marL="457200" rtl="0" algn="l">
              <a:lnSpc>
                <a:spcPct val="115000"/>
              </a:lnSpc>
              <a:spcBef>
                <a:spcPts val="0"/>
              </a:spcBef>
              <a:spcAft>
                <a:spcPts val="0"/>
              </a:spcAft>
              <a:buSzPts val="1400"/>
              <a:buChar char="●"/>
            </a:pPr>
            <a:r>
              <a:rPr lang="en-AU"/>
              <a:t>RSI compares the average gains and losses of the asset's prices over a period of time and produces a reading between 0 and 100.</a:t>
            </a:r>
            <a:endParaRPr/>
          </a:p>
          <a:p>
            <a:pPr indent="-317500" lvl="0" marL="457200" rtl="0" algn="l">
              <a:lnSpc>
                <a:spcPct val="115000"/>
              </a:lnSpc>
              <a:spcBef>
                <a:spcPts val="0"/>
              </a:spcBef>
              <a:spcAft>
                <a:spcPts val="0"/>
              </a:spcAft>
              <a:buSzPts val="1400"/>
              <a:buChar char="●"/>
            </a:pPr>
            <a:r>
              <a:rPr lang="en-AU"/>
              <a:t>An RSI reading above 70 indicates that the asset is overbought, while a reading below 30 indicates that the asset is oversold.</a:t>
            </a:r>
            <a:endParaRPr/>
          </a:p>
          <a:p>
            <a:pPr indent="-317500" lvl="0" marL="457200" rtl="0" algn="l">
              <a:lnSpc>
                <a:spcPct val="115000"/>
              </a:lnSpc>
              <a:spcBef>
                <a:spcPts val="0"/>
              </a:spcBef>
              <a:spcAft>
                <a:spcPts val="0"/>
              </a:spcAft>
              <a:buSzPts val="1400"/>
              <a:buChar char="●"/>
            </a:pPr>
            <a:r>
              <a:rPr lang="en-AU"/>
              <a:t>By using the RSI in conjunction with breakout analysis, we were able to confirm the strength and momentum of a breakout and make informed trading decisions.</a:t>
            </a:r>
            <a:endParaRPr/>
          </a:p>
          <a:p>
            <a:pPr indent="-317500" lvl="0" marL="457200" rtl="0" algn="l">
              <a:lnSpc>
                <a:spcPct val="115000"/>
              </a:lnSpc>
              <a:spcBef>
                <a:spcPts val="0"/>
              </a:spcBef>
              <a:spcAft>
                <a:spcPts val="0"/>
              </a:spcAft>
              <a:buSzPts val="1400"/>
              <a:buChar char="●"/>
            </a:pPr>
            <a:r>
              <a:rPr lang="en-AU"/>
              <a:t>It's important to note that false breakouts can occur, and using additional technical indicators and risk management techniques such as stop-loss orders can help minimize potential losses.</a:t>
            </a:r>
            <a:endParaRPr/>
          </a:p>
        </p:txBody>
      </p:sp>
      <p:sp>
        <p:nvSpPr>
          <p:cNvPr id="115" name="Google Shape;115;g2216afe4ebe_0_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216afe4ebe_0_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216afe4ebe_0_3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AU"/>
              <a:t>CAM:</a:t>
            </a:r>
            <a:endParaRPr/>
          </a:p>
          <a:p>
            <a:pPr indent="-295275" lvl="0" marL="457200" rtl="0" algn="l">
              <a:spcBef>
                <a:spcPts val="0"/>
              </a:spcBef>
              <a:spcAft>
                <a:spcPts val="0"/>
              </a:spcAft>
              <a:buClr>
                <a:schemeClr val="dk1"/>
              </a:buClr>
              <a:buSzPts val="1050"/>
              <a:buFont typeface="Roboto"/>
              <a:buChar char="●"/>
            </a:pPr>
            <a:r>
              <a:rPr lang="en-AU" sz="1050">
                <a:latin typeface="Roboto"/>
                <a:ea typeface="Roboto"/>
                <a:cs typeface="Roboto"/>
                <a:sym typeface="Roboto"/>
              </a:rPr>
              <a:t>To use the RSI as an exit strategy, we first need to determine a threshold value that signals an exit point based on historical data and current market conditions.</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This threshold value will depend on a variety of factors such as the volatility of the asset, the trading strategy being used, and the trader's risk tolerance.</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Once the threshold value has been determined, traders should monitor the RSI during the trade and exit the position once the RSI falls below the threshold.</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This can help prevent losses and protect profits by exiting the trade before the asset's price falls too far.</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Traders can also use a trailing stop loss in combination with the RSI threshold as an exit strategy.</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A trailing stop loss is a type of order that automatically adjusts the stop loss level as the price of the asset moves in the trader's favor.</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By combining a trailing stop loss with the RSI threshold, traders can further minimize losses and maximize profits by allowing the trade to continue as long as the asset's price remains in an uptrend.</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Overall, using the RSI as an exit strategy can be an effective way to protect profits and minimize losses, but it requires careful analysis and risk management to be successful.</a:t>
            </a:r>
            <a:endParaRPr sz="1050">
              <a:latin typeface="Roboto"/>
              <a:ea typeface="Roboto"/>
              <a:cs typeface="Roboto"/>
              <a:sym typeface="Roboto"/>
            </a:endParaRPr>
          </a:p>
          <a:p>
            <a:pPr indent="0" lvl="0" marL="0" rtl="0" algn="l">
              <a:lnSpc>
                <a:spcPct val="115000"/>
              </a:lnSpc>
              <a:spcBef>
                <a:spcPts val="0"/>
              </a:spcBef>
              <a:spcAft>
                <a:spcPts val="0"/>
              </a:spcAft>
              <a:buNone/>
            </a:pPr>
            <a:r>
              <a:t/>
            </a:r>
            <a:endParaRPr sz="1100">
              <a:latin typeface="Arial"/>
              <a:ea typeface="Arial"/>
              <a:cs typeface="Arial"/>
              <a:sym typeface="Arial"/>
            </a:endParaRPr>
          </a:p>
          <a:p>
            <a:pPr indent="0" lvl="0" marL="0" rtl="0" algn="l">
              <a:spcBef>
                <a:spcPts val="0"/>
              </a:spcBef>
              <a:spcAft>
                <a:spcPts val="0"/>
              </a:spcAft>
              <a:buNone/>
            </a:pPr>
            <a:r>
              <a:t/>
            </a:r>
            <a:endParaRPr/>
          </a:p>
        </p:txBody>
      </p:sp>
      <p:sp>
        <p:nvSpPr>
          <p:cNvPr id="123" name="Google Shape;123;g2216afe4ebe_0_3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AU"/>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216afe4ebe_0_4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AU"/>
              <a:t>FARRUH:</a:t>
            </a:r>
            <a:endParaRPr/>
          </a:p>
          <a:p>
            <a:pPr indent="-295275" lvl="0" marL="457200" rtl="0" algn="l">
              <a:lnSpc>
                <a:spcPct val="115000"/>
              </a:lnSpc>
              <a:spcBef>
                <a:spcPts val="1500"/>
              </a:spcBef>
              <a:spcAft>
                <a:spcPts val="0"/>
              </a:spcAft>
              <a:buClr>
                <a:schemeClr val="dk1"/>
              </a:buClr>
              <a:buSzPts val="1050"/>
              <a:buFont typeface="Roboto"/>
              <a:buChar char="●"/>
            </a:pPr>
            <a:r>
              <a:rPr lang="en-AU" sz="1050">
                <a:latin typeface="Roboto"/>
                <a:ea typeface="Roboto"/>
                <a:cs typeface="Roboto"/>
                <a:sym typeface="Roboto"/>
              </a:rPr>
              <a:t>Our trading strategy used a simple and effective combination of the Opening Range Breakout and RSI indicators to determine support and resistance levels and confirm breakouts.</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We chose to stick with a strategy that we could easily understand and implement, rather than using complex or advanced techniques.</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Hyperparameters, such as moving average lengths and RSI thresholds, were carefully optimized through backtesting to ensure optimal performance.</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Our strategy highlights the importance of simplicity, careful analysis, and risk management in generating profits in the stock market.</a:t>
            </a:r>
            <a:endParaRPr/>
          </a:p>
        </p:txBody>
      </p:sp>
      <p:sp>
        <p:nvSpPr>
          <p:cNvPr id="129" name="Google Shape;129;g2216afe4ebe_0_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216afe4ebe_0_4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AU"/>
              <a:t>ZAC:</a:t>
            </a:r>
            <a:endParaRPr/>
          </a:p>
          <a:p>
            <a:pPr indent="-317500" lvl="0" marL="457200" rtl="0" algn="l">
              <a:lnSpc>
                <a:spcPct val="100000"/>
              </a:lnSpc>
              <a:spcBef>
                <a:spcPts val="0"/>
              </a:spcBef>
              <a:spcAft>
                <a:spcPts val="0"/>
              </a:spcAft>
              <a:buSzPts val="1400"/>
              <a:buChar char="-"/>
            </a:pPr>
            <a:r>
              <a:rPr lang="en-AU"/>
              <a:t>Go through the example</a:t>
            </a:r>
            <a:endParaRPr/>
          </a:p>
        </p:txBody>
      </p:sp>
      <p:sp>
        <p:nvSpPr>
          <p:cNvPr id="135" name="Google Shape;135;g2216afe4ebe_0_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216afe4ebe_0_5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AU"/>
              <a:t>ABHINAV:</a:t>
            </a:r>
            <a:endParaRPr/>
          </a:p>
          <a:p>
            <a:pPr indent="-295275" lvl="0" marL="457200" rtl="0" algn="l">
              <a:lnSpc>
                <a:spcPct val="115000"/>
              </a:lnSpc>
              <a:spcBef>
                <a:spcPts val="1500"/>
              </a:spcBef>
              <a:spcAft>
                <a:spcPts val="0"/>
              </a:spcAft>
              <a:buClr>
                <a:schemeClr val="dk1"/>
              </a:buClr>
              <a:buSzPts val="1050"/>
              <a:buFont typeface="Roboto"/>
              <a:buChar char="●"/>
            </a:pPr>
            <a:r>
              <a:rPr lang="en-AU" sz="1050">
                <a:latin typeface="Roboto"/>
                <a:ea typeface="Roboto"/>
                <a:cs typeface="Roboto"/>
                <a:sym typeface="Roboto"/>
              </a:rPr>
              <a:t>Our trading algorithm was designed to identify profitable trading opportunities in the stock market using technical analysis and breakout strategies.</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We tested the algorithm on a dataset containing historical stock prices and volumes for a variety of assets, including several well-known technology stocks such as AAPL, MSFT, and NVDA.</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Our algorithm generated profits from these stocks, indicating that our strategies were effective at identifying profitable trading opportunities.</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However, it's important to note that these results may be due to overfitting of the model to the historical data, and may not necessarily generalize to future market conditions.</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To further validate our results, we conducted extensive backtesting and sensitivity analysis to ensure that our algorithm was robust and effective under a variety of market conditions.</a:t>
            </a:r>
            <a:endParaRPr sz="1050">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Char char="●"/>
            </a:pPr>
            <a:r>
              <a:rPr lang="en-AU" sz="1050">
                <a:latin typeface="Roboto"/>
                <a:ea typeface="Roboto"/>
                <a:cs typeface="Roboto"/>
                <a:sym typeface="Roboto"/>
              </a:rPr>
              <a:t>Overall, our results demonstrate the potential for using technical analysis and breakout strategies to generate profits in the stock market, but also highlight the importance of careful analysis, testing, and risk management in developing effective trading strategies.</a:t>
            </a:r>
            <a:endParaRPr sz="1050">
              <a:latin typeface="Roboto"/>
              <a:ea typeface="Roboto"/>
              <a:cs typeface="Roboto"/>
              <a:sym typeface="Roboto"/>
            </a:endParaRPr>
          </a:p>
          <a:p>
            <a:pPr indent="0" lvl="0" marL="0" rtl="0" algn="l">
              <a:lnSpc>
                <a:spcPct val="115000"/>
              </a:lnSpc>
              <a:spcBef>
                <a:spcPts val="0"/>
              </a:spcBef>
              <a:spcAft>
                <a:spcPts val="0"/>
              </a:spcAft>
              <a:buSzPts val="1100"/>
              <a:buNone/>
            </a:pPr>
            <a:r>
              <a:t/>
            </a:r>
            <a:endParaRPr sz="1100">
              <a:latin typeface="Arial"/>
              <a:ea typeface="Arial"/>
              <a:cs typeface="Arial"/>
              <a:sym typeface="Arial"/>
            </a:endParaRPr>
          </a:p>
          <a:p>
            <a:pPr indent="0" lvl="0" marL="0" rtl="0" algn="l">
              <a:lnSpc>
                <a:spcPct val="100000"/>
              </a:lnSpc>
              <a:spcBef>
                <a:spcPts val="0"/>
              </a:spcBef>
              <a:spcAft>
                <a:spcPts val="0"/>
              </a:spcAft>
              <a:buSzPts val="1400"/>
              <a:buNone/>
            </a:pPr>
            <a:r>
              <a:t/>
            </a:r>
            <a:endParaRPr/>
          </a:p>
        </p:txBody>
      </p:sp>
      <p:sp>
        <p:nvSpPr>
          <p:cNvPr id="141" name="Google Shape;141;g2216afe4ebe_0_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5" name="Shape 15"/>
        <p:cNvGrpSpPr/>
        <p:nvPr/>
      </p:nvGrpSpPr>
      <p:grpSpPr>
        <a:xfrm>
          <a:off x="0" y="0"/>
          <a:ext cx="0" cy="0"/>
          <a:chOff x="0" y="0"/>
          <a:chExt cx="0" cy="0"/>
        </a:xfrm>
      </p:grpSpPr>
      <p:sp>
        <p:nvSpPr>
          <p:cNvPr id="16" name="Google Shape;16;p2"/>
          <p:cNvSpPr/>
          <p:nvPr/>
        </p:nvSpPr>
        <p:spPr>
          <a:xfrm>
            <a:off x="-1" y="6537960"/>
            <a:ext cx="12192000" cy="320039"/>
          </a:xfrm>
          <a:prstGeom prst="rect">
            <a:avLst/>
          </a:prstGeom>
          <a:solidFill>
            <a:srgbClr val="00B05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descr="Graphical user interface&#10;&#10;Description automatically generated with medium confidence" id="17" name="Google Shape;17;p2"/>
          <p:cNvPicPr preferRelativeResize="0"/>
          <p:nvPr/>
        </p:nvPicPr>
        <p:blipFill rotWithShape="1">
          <a:blip r:embed="rId2">
            <a:alphaModFix/>
          </a:blip>
          <a:srcRect b="0" l="0" r="0" t="0"/>
          <a:stretch/>
        </p:blipFill>
        <p:spPr>
          <a:xfrm>
            <a:off x="0" y="-1"/>
            <a:ext cx="12191999" cy="2064425"/>
          </a:xfrm>
          <a:prstGeom prst="rect">
            <a:avLst/>
          </a:prstGeom>
          <a:noFill/>
          <a:ln>
            <a:noFill/>
          </a:ln>
        </p:spPr>
      </p:pic>
      <p:sp>
        <p:nvSpPr>
          <p:cNvPr id="18" name="Google Shape;18;p2"/>
          <p:cNvSpPr txBox="1"/>
          <p:nvPr>
            <p:ph type="ctrTitle"/>
          </p:nvPr>
        </p:nvSpPr>
        <p:spPr>
          <a:xfrm>
            <a:off x="1524000" y="2309099"/>
            <a:ext cx="9144000" cy="977778"/>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rgbClr val="F2F2F2"/>
              </a:buClr>
              <a:buSzPts val="4400"/>
              <a:buFont typeface="Calibri"/>
              <a:buNone/>
              <a:defRPr>
                <a:solidFill>
                  <a:srgbClr val="F2F2F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
          <p:cNvSpPr txBox="1"/>
          <p:nvPr>
            <p:ph idx="1" type="subTitle"/>
          </p:nvPr>
        </p:nvSpPr>
        <p:spPr>
          <a:xfrm>
            <a:off x="1524000" y="3405485"/>
            <a:ext cx="9144000" cy="523875"/>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rgbClr val="F2F2F2"/>
              </a:buClr>
              <a:buSzPts val="2800"/>
              <a:buNone/>
              <a:defRPr>
                <a:solidFill>
                  <a:srgbClr val="F2F2F2"/>
                </a:solidFill>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3" name="Shape 73"/>
        <p:cNvGrpSpPr/>
        <p:nvPr/>
      </p:nvGrpSpPr>
      <p:grpSpPr>
        <a:xfrm>
          <a:off x="0" y="0"/>
          <a:ext cx="0" cy="0"/>
          <a:chOff x="0" y="0"/>
          <a:chExt cx="0" cy="0"/>
        </a:xfrm>
      </p:grpSpPr>
      <p:sp>
        <p:nvSpPr>
          <p:cNvPr id="74" name="Google Shape;74;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 name="Google Shape;76;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9" name="Shape 79"/>
        <p:cNvGrpSpPr/>
        <p:nvPr/>
      </p:nvGrpSpPr>
      <p:grpSpPr>
        <a:xfrm>
          <a:off x="0" y="0"/>
          <a:ext cx="0" cy="0"/>
          <a:chOff x="0" y="0"/>
          <a:chExt cx="0" cy="0"/>
        </a:xfrm>
      </p:grpSpPr>
      <p:sp>
        <p:nvSpPr>
          <p:cNvPr id="80" name="Google Shape;80;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 name="Google Shape;82;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0" name="Shape 20"/>
        <p:cNvGrpSpPr/>
        <p:nvPr/>
      </p:nvGrpSpPr>
      <p:grpSpPr>
        <a:xfrm>
          <a:off x="0" y="0"/>
          <a:ext cx="0" cy="0"/>
          <a:chOff x="0" y="0"/>
          <a:chExt cx="0" cy="0"/>
        </a:xfrm>
      </p:grpSpPr>
      <p:sp>
        <p:nvSpPr>
          <p:cNvPr id="21" name="Google Shape;21;p3"/>
          <p:cNvSpPr/>
          <p:nvPr/>
        </p:nvSpPr>
        <p:spPr>
          <a:xfrm>
            <a:off x="-3" y="3429000"/>
            <a:ext cx="3612970" cy="3432899"/>
          </a:xfrm>
          <a:prstGeom prst="corner">
            <a:avLst>
              <a:gd fmla="val 9451" name="adj1"/>
              <a:gd fmla="val 9879" name="adj2"/>
            </a:avLst>
          </a:prstGeom>
          <a:solidFill>
            <a:srgbClr val="00B05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2" name="Google Shape;22;p3"/>
          <p:cNvSpPr/>
          <p:nvPr/>
        </p:nvSpPr>
        <p:spPr>
          <a:xfrm flipH="1" rot="10800000">
            <a:off x="0" y="0"/>
            <a:ext cx="12192000" cy="1343818"/>
          </a:xfrm>
          <a:prstGeom prst="round2SameRect">
            <a:avLst>
              <a:gd fmla="val 16667" name="adj1"/>
              <a:gd fmla="val 0" name="adj2"/>
            </a:avLst>
          </a:prstGeom>
          <a:solidFill>
            <a:srgbClr val="00B05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3" name="Google Shape;23;p3"/>
          <p:cNvSpPr txBox="1"/>
          <p:nvPr>
            <p:ph type="title"/>
          </p:nvPr>
        </p:nvSpPr>
        <p:spPr>
          <a:xfrm>
            <a:off x="838200" y="1825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4000"/>
              <a:buFont typeface="Calibri"/>
              <a:buNone/>
              <a:defRPr sz="40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3"/>
          <p:cNvSpPr txBox="1"/>
          <p:nvPr>
            <p:ph idx="1" type="body"/>
          </p:nvPr>
        </p:nvSpPr>
        <p:spPr>
          <a:xfrm>
            <a:off x="844731" y="1847304"/>
            <a:ext cx="10515600" cy="4259582"/>
          </a:xfrm>
          <a:prstGeom prst="rect">
            <a:avLst/>
          </a:prstGeom>
          <a:noFill/>
          <a:ln>
            <a:noFill/>
          </a:ln>
        </p:spPr>
        <p:txBody>
          <a:bodyPr anchorCtr="0" anchor="t" bIns="45700" lIns="91425" spcFirstLastPara="1" rIns="91425" wrap="square" tIns="45700">
            <a:normAutofit/>
          </a:bodyPr>
          <a:lstStyle>
            <a:lvl1pPr indent="-406400" lvl="0" marL="457200" algn="l">
              <a:lnSpc>
                <a:spcPct val="90000"/>
              </a:lnSpc>
              <a:spcBef>
                <a:spcPts val="1000"/>
              </a:spcBef>
              <a:spcAft>
                <a:spcPts val="0"/>
              </a:spcAft>
              <a:buClr>
                <a:srgbClr val="F2F2F2"/>
              </a:buClr>
              <a:buSzPts val="2800"/>
              <a:buChar char="•"/>
              <a:defRPr>
                <a:solidFill>
                  <a:srgbClr val="F2F2F2"/>
                </a:solidFill>
              </a:defRPr>
            </a:lvl1pPr>
            <a:lvl2pPr indent="-381000" lvl="1" marL="914400" algn="l">
              <a:lnSpc>
                <a:spcPct val="90000"/>
              </a:lnSpc>
              <a:spcBef>
                <a:spcPts val="500"/>
              </a:spcBef>
              <a:spcAft>
                <a:spcPts val="0"/>
              </a:spcAft>
              <a:buClr>
                <a:srgbClr val="F2F2F2"/>
              </a:buClr>
              <a:buSzPts val="2400"/>
              <a:buChar char="•"/>
              <a:defRPr>
                <a:solidFill>
                  <a:srgbClr val="F2F2F2"/>
                </a:solidFill>
              </a:defRPr>
            </a:lvl2pPr>
            <a:lvl3pPr indent="-355600" lvl="2" marL="1371600" algn="l">
              <a:lnSpc>
                <a:spcPct val="90000"/>
              </a:lnSpc>
              <a:spcBef>
                <a:spcPts val="500"/>
              </a:spcBef>
              <a:spcAft>
                <a:spcPts val="0"/>
              </a:spcAft>
              <a:buClr>
                <a:srgbClr val="F2F2F2"/>
              </a:buClr>
              <a:buSzPts val="2000"/>
              <a:buChar char="•"/>
              <a:defRPr>
                <a:solidFill>
                  <a:srgbClr val="F2F2F2"/>
                </a:solidFill>
              </a:defRPr>
            </a:lvl3pPr>
            <a:lvl4pPr indent="-342900" lvl="3" marL="1828800" algn="l">
              <a:lnSpc>
                <a:spcPct val="90000"/>
              </a:lnSpc>
              <a:spcBef>
                <a:spcPts val="500"/>
              </a:spcBef>
              <a:spcAft>
                <a:spcPts val="0"/>
              </a:spcAft>
              <a:buClr>
                <a:srgbClr val="F2F2F2"/>
              </a:buClr>
              <a:buSzPts val="1800"/>
              <a:buChar char="•"/>
              <a:defRPr>
                <a:solidFill>
                  <a:srgbClr val="F2F2F2"/>
                </a:solidFill>
              </a:defRPr>
            </a:lvl4pPr>
            <a:lvl5pPr indent="-342900" lvl="4" marL="2286000" algn="l">
              <a:lnSpc>
                <a:spcPct val="90000"/>
              </a:lnSpc>
              <a:spcBef>
                <a:spcPts val="500"/>
              </a:spcBef>
              <a:spcAft>
                <a:spcPts val="0"/>
              </a:spcAft>
              <a:buClr>
                <a:srgbClr val="F2F2F2"/>
              </a:buClr>
              <a:buSzPts val="1800"/>
              <a:buChar char="•"/>
              <a:defRPr>
                <a:solidFill>
                  <a:srgbClr val="F2F2F2"/>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5" name="Google Shape;25;p3"/>
          <p:cNvSpPr txBox="1"/>
          <p:nvPr>
            <p:ph idx="10" type="dt"/>
          </p:nvPr>
        </p:nvSpPr>
        <p:spPr>
          <a:xfrm>
            <a:off x="-2" y="6544491"/>
            <a:ext cx="838202" cy="313508"/>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0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3"/>
          <p:cNvSpPr txBox="1"/>
          <p:nvPr/>
        </p:nvSpPr>
        <p:spPr>
          <a:xfrm>
            <a:off x="1241513" y="6551023"/>
            <a:ext cx="1129938" cy="313508"/>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en-AU" sz="1200" u="none" cap="none" strike="noStrike">
                <a:solidFill>
                  <a:schemeClr val="lt1"/>
                </a:solidFill>
                <a:latin typeface="Calibri"/>
                <a:ea typeface="Calibri"/>
                <a:cs typeface="Calibri"/>
                <a:sym typeface="Calibri"/>
              </a:rPr>
              <a:t>QFin UWA</a:t>
            </a:r>
            <a:endParaRPr b="0" i="0" sz="1400" u="none" cap="none" strike="noStrike">
              <a:solidFill>
                <a:srgbClr val="000000"/>
              </a:solidFill>
              <a:latin typeface="Arial"/>
              <a:ea typeface="Arial"/>
              <a:cs typeface="Arial"/>
              <a:sym typeface="Arial"/>
            </a:endParaRPr>
          </a:p>
        </p:txBody>
      </p:sp>
      <p:sp>
        <p:nvSpPr>
          <p:cNvPr id="27" name="Google Shape;27;p3"/>
          <p:cNvSpPr txBox="1"/>
          <p:nvPr/>
        </p:nvSpPr>
        <p:spPr>
          <a:xfrm>
            <a:off x="11797936" y="6548957"/>
            <a:ext cx="394064" cy="313508"/>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AU" sz="1200" u="none" cap="none" strike="noStrike">
                <a:solidFill>
                  <a:srgbClr val="F2F2F2"/>
                </a:solidFill>
                <a:latin typeface="Calibri"/>
                <a:ea typeface="Calibri"/>
                <a:cs typeface="Calibri"/>
                <a:sym typeface="Calibri"/>
              </a:rPr>
              <a:t>‹#›</a:t>
            </a:fld>
            <a:endParaRPr b="0" i="0" sz="1200" u="none" cap="none" strike="noStrike">
              <a:solidFill>
                <a:srgbClr val="F2F2F2"/>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sp>
        <p:nvSpPr>
          <p:cNvPr id="29" name="Google Shape;29;p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1" name="Google Shape;31;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4" name="Shape 34"/>
        <p:cNvGrpSpPr/>
        <p:nvPr/>
      </p:nvGrpSpPr>
      <p:grpSpPr>
        <a:xfrm>
          <a:off x="0" y="0"/>
          <a:ext cx="0" cy="0"/>
          <a:chOff x="0" y="0"/>
          <a:chExt cx="0" cy="0"/>
        </a:xfrm>
      </p:grpSpPr>
      <p:sp>
        <p:nvSpPr>
          <p:cNvPr id="35" name="Google Shape;35;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 name="Google Shape;38;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1" name="Shape 41"/>
        <p:cNvGrpSpPr/>
        <p:nvPr/>
      </p:nvGrpSpPr>
      <p:grpSpPr>
        <a:xfrm>
          <a:off x="0" y="0"/>
          <a:ext cx="0" cy="0"/>
          <a:chOff x="0" y="0"/>
          <a:chExt cx="0" cy="0"/>
        </a:xfrm>
      </p:grpSpPr>
      <p:sp>
        <p:nvSpPr>
          <p:cNvPr id="42" name="Google Shape;42;p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4" name="Google Shape;44;p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 name="Google Shape;45;p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6" name="Google Shape;46;p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 name="Google Shape;47;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0" name="Shape 50"/>
        <p:cNvGrpSpPr/>
        <p:nvPr/>
      </p:nvGrpSpPr>
      <p:grpSpPr>
        <a:xfrm>
          <a:off x="0" y="0"/>
          <a:ext cx="0" cy="0"/>
          <a:chOff x="0" y="0"/>
          <a:chExt cx="0" cy="0"/>
        </a:xfrm>
      </p:grpSpPr>
      <p:sp>
        <p:nvSpPr>
          <p:cNvPr id="51" name="Google Shape;51;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 name="Shape 55"/>
        <p:cNvGrpSpPr/>
        <p:nvPr/>
      </p:nvGrpSpPr>
      <p:grpSpPr>
        <a:xfrm>
          <a:off x="0" y="0"/>
          <a:ext cx="0" cy="0"/>
          <a:chOff x="0" y="0"/>
          <a:chExt cx="0" cy="0"/>
        </a:xfrm>
      </p:grpSpPr>
      <p:sp>
        <p:nvSpPr>
          <p:cNvPr id="56" name="Google Shape;56;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9" name="Shape 59"/>
        <p:cNvGrpSpPr/>
        <p:nvPr/>
      </p:nvGrpSpPr>
      <p:grpSpPr>
        <a:xfrm>
          <a:off x="0" y="0"/>
          <a:ext cx="0" cy="0"/>
          <a:chOff x="0" y="0"/>
          <a:chExt cx="0" cy="0"/>
        </a:xfrm>
      </p:grpSpPr>
      <p:sp>
        <p:nvSpPr>
          <p:cNvPr id="60" name="Google Shape;60;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2" name="Google Shape;62;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3" name="Google Shape;63;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6" name="Shape 66"/>
        <p:cNvGrpSpPr/>
        <p:nvPr/>
      </p:nvGrpSpPr>
      <p:grpSpPr>
        <a:xfrm>
          <a:off x="0" y="0"/>
          <a:ext cx="0" cy="0"/>
          <a:chOff x="0" y="0"/>
          <a:chExt cx="0" cy="0"/>
        </a:xfrm>
      </p:grpSpPr>
      <p:sp>
        <p:nvSpPr>
          <p:cNvPr id="67" name="Google Shape;67;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10"/>
          <p:cNvSpPr/>
          <p:nvPr>
            <p:ph idx="2" type="pic"/>
          </p:nvPr>
        </p:nvSpPr>
        <p:spPr>
          <a:xfrm>
            <a:off x="5183188" y="987425"/>
            <a:ext cx="6172200" cy="4873625"/>
          </a:xfrm>
          <a:prstGeom prst="rect">
            <a:avLst/>
          </a:prstGeom>
          <a:noFill/>
          <a:ln>
            <a:noFill/>
          </a:ln>
        </p:spPr>
      </p:sp>
      <p:sp>
        <p:nvSpPr>
          <p:cNvPr id="69" name="Google Shape;69;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0" name="Google Shape;70;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F3F3F"/>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A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14.png"/><Relationship Id="rId5"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drive.google.com/file/d/1txriHFRsRuWUY4cBithVzPBoNupqI7qf/view" TargetMode="Externa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3"/>
          <p:cNvSpPr/>
          <p:nvPr/>
        </p:nvSpPr>
        <p:spPr>
          <a:xfrm>
            <a:off x="0" y="2828950"/>
            <a:ext cx="12192000" cy="1801800"/>
          </a:xfrm>
          <a:prstGeom prst="rect">
            <a:avLst/>
          </a:prstGeom>
          <a:solidFill>
            <a:srgbClr val="00B050"/>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90" name="Google Shape;90;p13"/>
          <p:cNvSpPr txBox="1"/>
          <p:nvPr>
            <p:ph type="ctrTitle"/>
          </p:nvPr>
        </p:nvSpPr>
        <p:spPr>
          <a:xfrm>
            <a:off x="348750" y="2828950"/>
            <a:ext cx="11494500" cy="1653000"/>
          </a:xfrm>
          <a:prstGeom prst="rect">
            <a:avLst/>
          </a:prstGeom>
          <a:noFill/>
          <a:ln>
            <a:noFill/>
          </a:ln>
          <a:effectLst>
            <a:outerShdw blurRad="50800" rotWithShape="0" algn="t" dir="5400000" dist="38100">
              <a:srgbClr val="000000">
                <a:alpha val="40000"/>
              </a:srgbClr>
            </a:outerShdw>
          </a:effectLst>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FFFFFF"/>
              </a:buClr>
              <a:buSzPts val="4800"/>
              <a:buFont typeface="Arial"/>
              <a:buNone/>
            </a:pPr>
            <a:r>
              <a:rPr lang="en-AU" sz="4800">
                <a:solidFill>
                  <a:srgbClr val="FFFFFF"/>
                </a:solidFill>
              </a:rPr>
              <a:t>ORB and Pairs Trading Algorithm</a:t>
            </a:r>
            <a:endParaRPr sz="4800">
              <a:solidFill>
                <a:srgbClr val="FFFFFF"/>
              </a:solidFill>
            </a:endParaRPr>
          </a:p>
        </p:txBody>
      </p:sp>
      <p:sp>
        <p:nvSpPr>
          <p:cNvPr id="91" name="Google Shape;91;p13"/>
          <p:cNvSpPr txBox="1"/>
          <p:nvPr>
            <p:ph idx="1" type="subTitle"/>
          </p:nvPr>
        </p:nvSpPr>
        <p:spPr>
          <a:xfrm>
            <a:off x="1066800" y="4790020"/>
            <a:ext cx="10058400" cy="1282800"/>
          </a:xfrm>
          <a:prstGeom prst="rect">
            <a:avLst/>
          </a:prstGeom>
          <a:noFill/>
          <a:ln>
            <a:noFill/>
          </a:ln>
          <a:effectLst>
            <a:outerShdw blurRad="50800" rotWithShape="0" algn="t" dir="5400000" dist="38100">
              <a:srgbClr val="000000">
                <a:alpha val="40000"/>
              </a:srgbClr>
            </a:outerShdw>
          </a:effectLst>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rgbClr val="FFFFFF"/>
              </a:buClr>
              <a:buSzPts val="2400"/>
              <a:buNone/>
            </a:pPr>
            <a:r>
              <a:rPr lang="en-AU" sz="2400">
                <a:solidFill>
                  <a:srgbClr val="FFFFFF"/>
                </a:solidFill>
                <a:latin typeface="Arial"/>
                <a:ea typeface="Arial"/>
                <a:cs typeface="Arial"/>
                <a:sym typeface="Arial"/>
              </a:rPr>
              <a:t>Zachary Cheng, Farruh Mavlonov, Abhinav Rajaram, Cameron Nguyen</a:t>
            </a:r>
            <a:endParaRPr sz="2400">
              <a:solidFill>
                <a:srgbClr val="FFFFFF"/>
              </a:solidFill>
              <a:latin typeface="Arial"/>
              <a:ea typeface="Arial"/>
              <a:cs typeface="Arial"/>
              <a:sym typeface="Arial"/>
            </a:endParaRPr>
          </a:p>
          <a:p>
            <a:pPr indent="0" lvl="0" marL="0" rtl="0" algn="ctr">
              <a:lnSpc>
                <a:spcPct val="90000"/>
              </a:lnSpc>
              <a:spcBef>
                <a:spcPts val="0"/>
              </a:spcBef>
              <a:spcAft>
                <a:spcPts val="0"/>
              </a:spcAft>
              <a:buClr>
                <a:srgbClr val="FFFFFF"/>
              </a:buClr>
              <a:buSzPts val="2400"/>
              <a:buNone/>
            </a:pPr>
            <a:r>
              <a:t/>
            </a:r>
            <a:endParaRPr sz="2400">
              <a:solidFill>
                <a:srgbClr val="FFFFFF"/>
              </a:solidFill>
              <a:latin typeface="Arial"/>
              <a:ea typeface="Arial"/>
              <a:cs typeface="Arial"/>
              <a:sym typeface="Arial"/>
            </a:endParaRPr>
          </a:p>
          <a:p>
            <a:pPr indent="0" lvl="0" marL="0" rtl="0" algn="ctr">
              <a:lnSpc>
                <a:spcPct val="90000"/>
              </a:lnSpc>
              <a:spcBef>
                <a:spcPts val="0"/>
              </a:spcBef>
              <a:spcAft>
                <a:spcPts val="0"/>
              </a:spcAft>
              <a:buClr>
                <a:srgbClr val="FFFFFF"/>
              </a:buClr>
              <a:buSzPts val="2400"/>
              <a:buNone/>
            </a:pPr>
            <a:r>
              <a:rPr lang="en-AU" sz="2400">
                <a:solidFill>
                  <a:srgbClr val="FFFFFF"/>
                </a:solidFill>
                <a:latin typeface="Arial"/>
                <a:ea typeface="Arial"/>
                <a:cs typeface="Arial"/>
                <a:sym typeface="Arial"/>
              </a:rPr>
              <a:t>12 May 2023</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2"/>
          <p:cNvSpPr txBox="1"/>
          <p:nvPr>
            <p:ph type="title"/>
          </p:nvPr>
        </p:nvSpPr>
        <p:spPr>
          <a:xfrm>
            <a:off x="838200" y="1825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Calibri"/>
              <a:buNone/>
            </a:pPr>
            <a:r>
              <a:rPr lang="en-AU" sz="5000">
                <a:solidFill>
                  <a:srgbClr val="FFFFFF"/>
                </a:solidFill>
              </a:rPr>
              <a:t>Improvements</a:t>
            </a:r>
            <a:endParaRPr sz="5000"/>
          </a:p>
        </p:txBody>
      </p:sp>
      <p:sp>
        <p:nvSpPr>
          <p:cNvPr id="152" name="Google Shape;152;p22"/>
          <p:cNvSpPr txBox="1"/>
          <p:nvPr>
            <p:ph idx="1" type="body"/>
          </p:nvPr>
        </p:nvSpPr>
        <p:spPr>
          <a:xfrm>
            <a:off x="838200" y="1523799"/>
            <a:ext cx="10515600" cy="4931100"/>
          </a:xfrm>
          <a:prstGeom prst="rect">
            <a:avLst/>
          </a:prstGeom>
          <a:noFill/>
          <a:ln>
            <a:noFill/>
          </a:ln>
        </p:spPr>
        <p:txBody>
          <a:bodyPr anchorCtr="0" anchor="t" bIns="45700" lIns="91425" spcFirstLastPara="1" rIns="91425" wrap="square" tIns="45700">
            <a:normAutofit/>
          </a:bodyPr>
          <a:lstStyle/>
          <a:p>
            <a:pPr indent="-406400" lvl="0" marL="457200" rtl="0" algn="l">
              <a:lnSpc>
                <a:spcPct val="115000"/>
              </a:lnSpc>
              <a:spcBef>
                <a:spcPts val="0"/>
              </a:spcBef>
              <a:spcAft>
                <a:spcPts val="0"/>
              </a:spcAft>
              <a:buSzPts val="2800"/>
              <a:buChar char="●"/>
            </a:pPr>
            <a:r>
              <a:rPr lang="en-AU"/>
              <a:t>Include volume indicators to ensure that the breakout is supported by significant trading activity</a:t>
            </a:r>
            <a:endParaRPr/>
          </a:p>
          <a:p>
            <a:pPr indent="-406400" lvl="0" marL="457200" rtl="0" algn="l">
              <a:lnSpc>
                <a:spcPct val="115000"/>
              </a:lnSpc>
              <a:spcBef>
                <a:spcPts val="0"/>
              </a:spcBef>
              <a:spcAft>
                <a:spcPts val="0"/>
              </a:spcAft>
              <a:buSzPts val="2800"/>
              <a:buChar char="●"/>
            </a:pPr>
            <a:r>
              <a:rPr lang="en-AU"/>
              <a:t>Formulate a better exit strategy</a:t>
            </a:r>
            <a:endParaRPr/>
          </a:p>
          <a:p>
            <a:pPr indent="-406400" lvl="0" marL="457200" rtl="0" algn="l">
              <a:lnSpc>
                <a:spcPct val="115000"/>
              </a:lnSpc>
              <a:spcBef>
                <a:spcPts val="0"/>
              </a:spcBef>
              <a:spcAft>
                <a:spcPts val="0"/>
              </a:spcAft>
              <a:buSzPts val="2800"/>
              <a:buChar char="●"/>
            </a:pPr>
            <a:r>
              <a:rPr lang="en-AU"/>
              <a:t>Improve risk management</a:t>
            </a:r>
            <a:endParaRPr/>
          </a:p>
          <a:p>
            <a:pPr indent="-406400" lvl="0" marL="457200" rtl="0" algn="l">
              <a:lnSpc>
                <a:spcPct val="115000"/>
              </a:lnSpc>
              <a:spcBef>
                <a:spcPts val="0"/>
              </a:spcBef>
              <a:spcAft>
                <a:spcPts val="0"/>
              </a:spcAft>
              <a:buSzPts val="2800"/>
              <a:buChar char="●"/>
            </a:pPr>
            <a:r>
              <a:rPr lang="en-AU"/>
              <a:t>We had a lot of trouble with false breakouts</a:t>
            </a:r>
            <a:endParaRPr/>
          </a:p>
          <a:p>
            <a:pPr indent="-381000" lvl="1" marL="914400" rtl="0" algn="l">
              <a:lnSpc>
                <a:spcPct val="115000"/>
              </a:lnSpc>
              <a:spcBef>
                <a:spcPts val="0"/>
              </a:spcBef>
              <a:spcAft>
                <a:spcPts val="0"/>
              </a:spcAft>
              <a:buSzPts val="2400"/>
              <a:buChar char="○"/>
            </a:pPr>
            <a:r>
              <a:rPr lang="en-AU"/>
              <a:t>Solved by increasing RSI - meaning we miss a lot of profitable trades</a:t>
            </a:r>
            <a:endParaRPr/>
          </a:p>
          <a:p>
            <a:pPr indent="-406400" lvl="0" marL="457200" rtl="0" algn="l">
              <a:lnSpc>
                <a:spcPct val="115000"/>
              </a:lnSpc>
              <a:spcBef>
                <a:spcPts val="0"/>
              </a:spcBef>
              <a:spcAft>
                <a:spcPts val="0"/>
              </a:spcAft>
              <a:buSzPts val="2800"/>
              <a:buChar char="●"/>
            </a:pPr>
            <a:r>
              <a:rPr lang="en-AU"/>
              <a:t>Reduce overfitting of model</a:t>
            </a:r>
            <a:endParaRPr/>
          </a:p>
        </p:txBody>
      </p:sp>
      <p:pic>
        <p:nvPicPr>
          <p:cNvPr id="153" name="Google Shape;153;p22"/>
          <p:cNvPicPr preferRelativeResize="0"/>
          <p:nvPr/>
        </p:nvPicPr>
        <p:blipFill>
          <a:blip r:embed="rId3">
            <a:alphaModFix/>
          </a:blip>
          <a:stretch>
            <a:fillRect/>
          </a:stretch>
        </p:blipFill>
        <p:spPr>
          <a:xfrm>
            <a:off x="8172925" y="4951625"/>
            <a:ext cx="3389124" cy="19063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3"/>
          <p:cNvSpPr txBox="1"/>
          <p:nvPr>
            <p:ph type="title"/>
          </p:nvPr>
        </p:nvSpPr>
        <p:spPr>
          <a:xfrm>
            <a:off x="838200" y="1825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AU"/>
              <a:t>Correlation heat map</a:t>
            </a:r>
            <a:endParaRPr/>
          </a:p>
        </p:txBody>
      </p:sp>
      <p:pic>
        <p:nvPicPr>
          <p:cNvPr id="160" name="Google Shape;160;p23"/>
          <p:cNvPicPr preferRelativeResize="0"/>
          <p:nvPr/>
        </p:nvPicPr>
        <p:blipFill>
          <a:blip r:embed="rId3">
            <a:alphaModFix/>
          </a:blip>
          <a:stretch>
            <a:fillRect/>
          </a:stretch>
        </p:blipFill>
        <p:spPr>
          <a:xfrm>
            <a:off x="504326" y="1591750"/>
            <a:ext cx="8474599" cy="4819256"/>
          </a:xfrm>
          <a:prstGeom prst="rect">
            <a:avLst/>
          </a:prstGeom>
          <a:noFill/>
          <a:ln>
            <a:noFill/>
          </a:ln>
        </p:spPr>
      </p:pic>
      <p:pic>
        <p:nvPicPr>
          <p:cNvPr id="161" name="Google Shape;161;p23"/>
          <p:cNvPicPr preferRelativeResize="0"/>
          <p:nvPr/>
        </p:nvPicPr>
        <p:blipFill>
          <a:blip r:embed="rId4">
            <a:alphaModFix/>
          </a:blip>
          <a:stretch>
            <a:fillRect/>
          </a:stretch>
        </p:blipFill>
        <p:spPr>
          <a:xfrm>
            <a:off x="9131325" y="1496355"/>
            <a:ext cx="2908275" cy="308505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4"/>
          <p:cNvSpPr txBox="1"/>
          <p:nvPr>
            <p:ph type="title"/>
          </p:nvPr>
        </p:nvSpPr>
        <p:spPr>
          <a:xfrm>
            <a:off x="838200" y="1825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AU"/>
              <a:t>Pair Trading - Price Ratio Indicator</a:t>
            </a:r>
            <a:endParaRPr/>
          </a:p>
        </p:txBody>
      </p:sp>
      <p:pic>
        <p:nvPicPr>
          <p:cNvPr id="168" name="Google Shape;168;p24"/>
          <p:cNvPicPr preferRelativeResize="0"/>
          <p:nvPr/>
        </p:nvPicPr>
        <p:blipFill>
          <a:blip r:embed="rId3">
            <a:alphaModFix/>
          </a:blip>
          <a:stretch>
            <a:fillRect/>
          </a:stretch>
        </p:blipFill>
        <p:spPr>
          <a:xfrm>
            <a:off x="600700" y="1448650"/>
            <a:ext cx="5572499" cy="2212107"/>
          </a:xfrm>
          <a:prstGeom prst="rect">
            <a:avLst/>
          </a:prstGeom>
          <a:noFill/>
          <a:ln>
            <a:noFill/>
          </a:ln>
        </p:spPr>
      </p:pic>
      <p:sp>
        <p:nvSpPr>
          <p:cNvPr id="169" name="Google Shape;169;p24"/>
          <p:cNvSpPr txBox="1"/>
          <p:nvPr/>
        </p:nvSpPr>
        <p:spPr>
          <a:xfrm>
            <a:off x="-3149075" y="1382100"/>
            <a:ext cx="25719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AU">
                <a:latin typeface="Calibri"/>
                <a:ea typeface="Calibri"/>
                <a:cs typeface="Calibri"/>
                <a:sym typeface="Calibri"/>
              </a:rPr>
              <a:t>The like solid line is because</a:t>
            </a:r>
            <a:endParaRPr>
              <a:latin typeface="Calibri"/>
              <a:ea typeface="Calibri"/>
              <a:cs typeface="Calibri"/>
              <a:sym typeface="Calibri"/>
            </a:endParaRPr>
          </a:p>
          <a:p>
            <a:pPr indent="0" lvl="0" marL="0" rtl="0" algn="l">
              <a:spcBef>
                <a:spcPts val="0"/>
              </a:spcBef>
              <a:spcAft>
                <a:spcPts val="0"/>
              </a:spcAft>
              <a:buNone/>
            </a:pPr>
            <a:r>
              <a:rPr lang="en-AU">
                <a:latin typeface="Calibri"/>
                <a:ea typeface="Calibri"/>
                <a:cs typeface="Calibri"/>
                <a:sym typeface="Calibri"/>
              </a:rPr>
              <a:t>Trading happens after-hours</a:t>
            </a:r>
            <a:endParaRPr>
              <a:latin typeface="Calibri"/>
              <a:ea typeface="Calibri"/>
              <a:cs typeface="Calibri"/>
              <a:sym typeface="Calibri"/>
            </a:endParaRPr>
          </a:p>
          <a:p>
            <a:pPr indent="0" lvl="0" marL="0" rtl="0" algn="l">
              <a:spcBef>
                <a:spcPts val="0"/>
              </a:spcBef>
              <a:spcAft>
                <a:spcPts val="0"/>
              </a:spcAft>
              <a:buNone/>
            </a:pPr>
            <a:r>
              <a:rPr lang="en-AU">
                <a:latin typeface="Calibri"/>
                <a:ea typeface="Calibri"/>
                <a:cs typeface="Calibri"/>
                <a:sym typeface="Calibri"/>
              </a:rPr>
              <a:t>You can remove it by filtering</a:t>
            </a:r>
            <a:endParaRPr>
              <a:latin typeface="Calibri"/>
              <a:ea typeface="Calibri"/>
              <a:cs typeface="Calibri"/>
              <a:sym typeface="Calibri"/>
            </a:endParaRPr>
          </a:p>
          <a:p>
            <a:pPr indent="0" lvl="0" marL="0" rtl="0" algn="l">
              <a:spcBef>
                <a:spcPts val="0"/>
              </a:spcBef>
              <a:spcAft>
                <a:spcPts val="0"/>
              </a:spcAft>
              <a:buNone/>
            </a:pPr>
            <a:r>
              <a:rPr lang="en-AU">
                <a:latin typeface="Calibri"/>
                <a:ea typeface="Calibri"/>
                <a:cs typeface="Calibri"/>
                <a:sym typeface="Calibri"/>
              </a:rPr>
              <a:t>The date to 9:30am-4pm</a:t>
            </a:r>
            <a:endParaRPr>
              <a:latin typeface="Calibri"/>
              <a:ea typeface="Calibri"/>
              <a:cs typeface="Calibri"/>
              <a:sym typeface="Calibri"/>
            </a:endParaRPr>
          </a:p>
        </p:txBody>
      </p:sp>
      <p:sp>
        <p:nvSpPr>
          <p:cNvPr id="170" name="Google Shape;170;p24"/>
          <p:cNvSpPr txBox="1"/>
          <p:nvPr/>
        </p:nvSpPr>
        <p:spPr>
          <a:xfrm>
            <a:off x="6354300" y="3822925"/>
            <a:ext cx="5553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pic>
        <p:nvPicPr>
          <p:cNvPr id="171" name="Google Shape;171;p24"/>
          <p:cNvPicPr preferRelativeResize="0"/>
          <p:nvPr/>
        </p:nvPicPr>
        <p:blipFill>
          <a:blip r:embed="rId4">
            <a:alphaModFix/>
          </a:blip>
          <a:stretch>
            <a:fillRect/>
          </a:stretch>
        </p:blipFill>
        <p:spPr>
          <a:xfrm>
            <a:off x="6256632" y="1443825"/>
            <a:ext cx="5748945" cy="2279214"/>
          </a:xfrm>
          <a:prstGeom prst="rect">
            <a:avLst/>
          </a:prstGeom>
          <a:noFill/>
          <a:ln>
            <a:noFill/>
          </a:ln>
        </p:spPr>
      </p:pic>
      <p:pic>
        <p:nvPicPr>
          <p:cNvPr id="172" name="Google Shape;172;p24"/>
          <p:cNvPicPr preferRelativeResize="0"/>
          <p:nvPr/>
        </p:nvPicPr>
        <p:blipFill>
          <a:blip r:embed="rId5">
            <a:alphaModFix/>
          </a:blip>
          <a:stretch>
            <a:fillRect/>
          </a:stretch>
        </p:blipFill>
        <p:spPr>
          <a:xfrm>
            <a:off x="600700" y="3765457"/>
            <a:ext cx="5374028" cy="289244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5"/>
          <p:cNvSpPr txBox="1"/>
          <p:nvPr>
            <p:ph type="title"/>
          </p:nvPr>
        </p:nvSpPr>
        <p:spPr>
          <a:xfrm>
            <a:off x="838200" y="1825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AU"/>
              <a:t>Pair Trading - Strategy</a:t>
            </a:r>
            <a:endParaRPr/>
          </a:p>
        </p:txBody>
      </p:sp>
      <p:sp>
        <p:nvSpPr>
          <p:cNvPr id="179" name="Google Shape;179;p25"/>
          <p:cNvSpPr txBox="1"/>
          <p:nvPr>
            <p:ph idx="1" type="body"/>
          </p:nvPr>
        </p:nvSpPr>
        <p:spPr>
          <a:xfrm>
            <a:off x="844731" y="1847304"/>
            <a:ext cx="10515600" cy="42597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AU"/>
              <a:t>Basic gist: </a:t>
            </a:r>
            <a:endParaRPr/>
          </a:p>
          <a:p>
            <a:pPr indent="-406400" lvl="0" marL="457200" rtl="0" algn="l">
              <a:spcBef>
                <a:spcPts val="1000"/>
              </a:spcBef>
              <a:spcAft>
                <a:spcPts val="0"/>
              </a:spcAft>
              <a:buSzPts val="2800"/>
              <a:buChar char="•"/>
            </a:pPr>
            <a:r>
              <a:rPr lang="en-AU"/>
              <a:t>If price ratio &gt; entry threshold, buy VGT and sell IYW</a:t>
            </a:r>
            <a:endParaRPr/>
          </a:p>
          <a:p>
            <a:pPr indent="-406400" lvl="0" marL="457200" rtl="0" algn="l">
              <a:spcBef>
                <a:spcPts val="0"/>
              </a:spcBef>
              <a:spcAft>
                <a:spcPts val="0"/>
              </a:spcAft>
              <a:buSzPts val="2800"/>
              <a:buChar char="•"/>
            </a:pPr>
            <a:r>
              <a:rPr lang="en-AU"/>
              <a:t>If price ratio &lt; - entry threshold, buy IYW and sell VGT</a:t>
            </a:r>
            <a:endParaRPr/>
          </a:p>
          <a:p>
            <a:pPr indent="-406400" lvl="0" marL="457200" rtl="0" algn="l">
              <a:spcBef>
                <a:spcPts val="0"/>
              </a:spcBef>
              <a:spcAft>
                <a:spcPts val="0"/>
              </a:spcAft>
              <a:buSzPts val="2800"/>
              <a:buChar char="•"/>
            </a:pPr>
            <a:r>
              <a:rPr lang="en-AU"/>
              <a:t>If -exit threshold &lt; price ratio &lt; exit threshold, clear positions</a:t>
            </a:r>
            <a:endParaRPr/>
          </a:p>
          <a:p>
            <a:pPr indent="-406400" lvl="0" marL="457200" rtl="0" algn="l">
              <a:spcBef>
                <a:spcPts val="0"/>
              </a:spcBef>
              <a:spcAft>
                <a:spcPts val="0"/>
              </a:spcAft>
              <a:buSzPts val="2800"/>
              <a:buChar char="•"/>
            </a:pPr>
            <a:r>
              <a:rPr lang="en-AU"/>
              <a:t>Else, do nothing</a:t>
            </a:r>
            <a:endParaRPr/>
          </a:p>
          <a:p>
            <a:pPr indent="0" lvl="0" marL="0" rtl="0" algn="l">
              <a:spcBef>
                <a:spcPts val="1000"/>
              </a:spcBef>
              <a:spcAft>
                <a:spcPts val="0"/>
              </a:spcAft>
              <a:buNone/>
            </a:pPr>
            <a:r>
              <a:rPr lang="en-AU"/>
              <a:t>Currently using 2 tiers of entry thresholds at 1.5 and 3, but could introduce a function instead. </a:t>
            </a:r>
            <a:endParaRPr/>
          </a:p>
          <a:p>
            <a:pPr indent="0" lvl="0" marL="0" rtl="0" algn="l">
              <a:spcBef>
                <a:spcPts val="1000"/>
              </a:spcBef>
              <a:spcAft>
                <a:spcPts val="0"/>
              </a:spcAft>
              <a:buNone/>
            </a:pPr>
            <a:r>
              <a:rPr lang="en-AU"/>
              <a:t>Need to optimise entry and exit thresholds.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6"/>
          <p:cNvSpPr txBox="1"/>
          <p:nvPr>
            <p:ph type="title"/>
          </p:nvPr>
        </p:nvSpPr>
        <p:spPr>
          <a:xfrm>
            <a:off x="838200" y="1825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AU"/>
              <a:t>Pairs Trading - Results</a:t>
            </a:r>
            <a:endParaRPr/>
          </a:p>
        </p:txBody>
      </p:sp>
      <p:pic>
        <p:nvPicPr>
          <p:cNvPr id="186" name="Google Shape;186;p26"/>
          <p:cNvPicPr preferRelativeResize="0"/>
          <p:nvPr/>
        </p:nvPicPr>
        <p:blipFill>
          <a:blip r:embed="rId3">
            <a:alphaModFix/>
          </a:blip>
          <a:stretch>
            <a:fillRect/>
          </a:stretch>
        </p:blipFill>
        <p:spPr>
          <a:xfrm>
            <a:off x="495375" y="1505900"/>
            <a:ext cx="7891874" cy="4890325"/>
          </a:xfrm>
          <a:prstGeom prst="rect">
            <a:avLst/>
          </a:prstGeom>
          <a:noFill/>
          <a:ln>
            <a:noFill/>
          </a:ln>
        </p:spPr>
      </p:pic>
      <p:pic>
        <p:nvPicPr>
          <p:cNvPr id="187" name="Google Shape;187;p26"/>
          <p:cNvPicPr preferRelativeResize="0"/>
          <p:nvPr/>
        </p:nvPicPr>
        <p:blipFill>
          <a:blip r:embed="rId4">
            <a:alphaModFix/>
          </a:blip>
          <a:stretch>
            <a:fillRect/>
          </a:stretch>
        </p:blipFill>
        <p:spPr>
          <a:xfrm>
            <a:off x="8539649" y="1496355"/>
            <a:ext cx="3499951" cy="347044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7"/>
          <p:cNvSpPr txBox="1"/>
          <p:nvPr>
            <p:ph type="title"/>
          </p:nvPr>
        </p:nvSpPr>
        <p:spPr>
          <a:xfrm>
            <a:off x="831850" y="1364913"/>
            <a:ext cx="10515600" cy="2852700"/>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90000"/>
              </a:lnSpc>
              <a:spcBef>
                <a:spcPts val="0"/>
              </a:spcBef>
              <a:spcAft>
                <a:spcPts val="0"/>
              </a:spcAft>
              <a:buSzPct val="50000"/>
              <a:buNone/>
            </a:pPr>
            <a:r>
              <a:rPr lang="en-AU" sz="12000">
                <a:solidFill>
                  <a:schemeClr val="lt1"/>
                </a:solidFill>
              </a:rPr>
              <a:t>ANY </a:t>
            </a:r>
            <a:r>
              <a:rPr lang="en-AU" sz="12000">
                <a:solidFill>
                  <a:schemeClr val="lt1"/>
                </a:solidFill>
              </a:rPr>
              <a:t>QUESTIONS?</a:t>
            </a:r>
            <a:endParaRPr sz="12000">
              <a:solidFill>
                <a:schemeClr val="lt1"/>
              </a:solidFill>
            </a:endParaRPr>
          </a:p>
        </p:txBody>
      </p:sp>
      <p:sp>
        <p:nvSpPr>
          <p:cNvPr id="194" name="Google Shape;194;p27"/>
          <p:cNvSpPr txBox="1"/>
          <p:nvPr>
            <p:ph idx="1" type="body"/>
          </p:nvPr>
        </p:nvSpPr>
        <p:spPr>
          <a:xfrm>
            <a:off x="831850" y="4589463"/>
            <a:ext cx="10515600" cy="15003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0"/>
              </a:spcBef>
              <a:spcAft>
                <a:spcPts val="0"/>
              </a:spcAft>
              <a:buSzPts val="2400"/>
              <a:buNone/>
            </a:pPr>
            <a:r>
              <a:rPr lang="en-AU"/>
              <a:t>And thank you for listening!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4"/>
          <p:cNvSpPr txBox="1"/>
          <p:nvPr>
            <p:ph idx="1" type="body"/>
          </p:nvPr>
        </p:nvSpPr>
        <p:spPr>
          <a:xfrm>
            <a:off x="838200" y="1523800"/>
            <a:ext cx="11107500" cy="4908300"/>
          </a:xfrm>
          <a:prstGeom prst="rect">
            <a:avLst/>
          </a:prstGeom>
          <a:noFill/>
          <a:ln>
            <a:noFill/>
          </a:ln>
        </p:spPr>
        <p:txBody>
          <a:bodyPr anchorCtr="0" anchor="t" bIns="45700" lIns="91425" spcFirstLastPara="1" rIns="91425" wrap="square" tIns="45700">
            <a:normAutofit/>
          </a:bodyPr>
          <a:lstStyle/>
          <a:p>
            <a:pPr indent="-406400" lvl="0" marL="457200" rtl="0" algn="l">
              <a:lnSpc>
                <a:spcPct val="115000"/>
              </a:lnSpc>
              <a:spcBef>
                <a:spcPts val="0"/>
              </a:spcBef>
              <a:spcAft>
                <a:spcPts val="0"/>
              </a:spcAft>
              <a:buSzPts val="2800"/>
              <a:buChar char="•"/>
            </a:pPr>
            <a:r>
              <a:rPr lang="en-AU"/>
              <a:t>Given minute-by-minute historical price and volume data for 3 ETFs and 16 underlying stocks from 9/4/2021 to 29-12-2022</a:t>
            </a:r>
            <a:endParaRPr/>
          </a:p>
          <a:p>
            <a:pPr indent="0" lvl="0" marL="457200" rtl="0" algn="l">
              <a:lnSpc>
                <a:spcPct val="115000"/>
              </a:lnSpc>
              <a:spcBef>
                <a:spcPts val="0"/>
              </a:spcBef>
              <a:spcAft>
                <a:spcPts val="0"/>
              </a:spcAft>
              <a:buNone/>
            </a:pPr>
            <a:r>
              <a:t/>
            </a:r>
            <a:endParaRPr/>
          </a:p>
          <a:p>
            <a:pPr indent="-406400" lvl="0" marL="457200" rtl="0" algn="l">
              <a:lnSpc>
                <a:spcPct val="115000"/>
              </a:lnSpc>
              <a:spcBef>
                <a:spcPts val="0"/>
              </a:spcBef>
              <a:spcAft>
                <a:spcPts val="0"/>
              </a:spcAft>
              <a:buSzPts val="2800"/>
              <a:buChar char="•"/>
            </a:pPr>
            <a:r>
              <a:rPr lang="en-AU"/>
              <a:t>Work in teams of 4 to develop a trading algorithm in Python to trade these products in the in-house Backtester </a:t>
            </a:r>
            <a:endParaRPr/>
          </a:p>
          <a:p>
            <a:pPr indent="0" lvl="0" marL="0" rtl="0" algn="l">
              <a:lnSpc>
                <a:spcPct val="115000"/>
              </a:lnSpc>
              <a:spcBef>
                <a:spcPts val="0"/>
              </a:spcBef>
              <a:spcAft>
                <a:spcPts val="0"/>
              </a:spcAft>
              <a:buNone/>
            </a:pPr>
            <a:r>
              <a:t/>
            </a:r>
            <a:endParaRPr/>
          </a:p>
          <a:p>
            <a:pPr indent="-406400" lvl="0" marL="457200" rtl="0" algn="l">
              <a:lnSpc>
                <a:spcPct val="115000"/>
              </a:lnSpc>
              <a:spcBef>
                <a:spcPts val="0"/>
              </a:spcBef>
              <a:spcAft>
                <a:spcPts val="0"/>
              </a:spcAft>
              <a:buSzPts val="2800"/>
              <a:buChar char="•"/>
            </a:pPr>
            <a:r>
              <a:rPr lang="en-AU"/>
              <a:t>Present the findings in a report and presentation</a:t>
            </a:r>
            <a:endParaRPr/>
          </a:p>
        </p:txBody>
      </p:sp>
      <p:sp>
        <p:nvSpPr>
          <p:cNvPr id="97" name="Google Shape;97;p14"/>
          <p:cNvSpPr txBox="1"/>
          <p:nvPr>
            <p:ph type="title"/>
          </p:nvPr>
        </p:nvSpPr>
        <p:spPr>
          <a:xfrm>
            <a:off x="838200" y="1825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Calibri"/>
              <a:buNone/>
            </a:pPr>
            <a:r>
              <a:rPr lang="en-AU" sz="5000">
                <a:solidFill>
                  <a:srgbClr val="FFFFFF"/>
                </a:solidFill>
              </a:rPr>
              <a:t>Project Aim</a:t>
            </a:r>
            <a:endParaRPr sz="5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5"/>
          <p:cNvSpPr txBox="1"/>
          <p:nvPr>
            <p:ph idx="1" type="body"/>
          </p:nvPr>
        </p:nvSpPr>
        <p:spPr>
          <a:xfrm>
            <a:off x="838200" y="1523800"/>
            <a:ext cx="9426900" cy="4908300"/>
          </a:xfrm>
          <a:prstGeom prst="rect">
            <a:avLst/>
          </a:prstGeom>
          <a:noFill/>
          <a:ln>
            <a:noFill/>
          </a:ln>
        </p:spPr>
        <p:txBody>
          <a:bodyPr anchorCtr="0" anchor="t" bIns="45700" lIns="91425" spcFirstLastPara="1" rIns="91425" wrap="square" tIns="45700">
            <a:normAutofit/>
          </a:bodyPr>
          <a:lstStyle/>
          <a:p>
            <a:pPr indent="-406400" lvl="0" marL="457200" rtl="0" algn="l">
              <a:lnSpc>
                <a:spcPct val="115000"/>
              </a:lnSpc>
              <a:spcBef>
                <a:spcPts val="0"/>
              </a:spcBef>
              <a:spcAft>
                <a:spcPts val="0"/>
              </a:spcAft>
              <a:buSzPts val="2800"/>
              <a:buChar char="●"/>
            </a:pPr>
            <a:r>
              <a:rPr lang="en-AU"/>
              <a:t>What is a </a:t>
            </a:r>
            <a:r>
              <a:rPr lang="en-AU">
                <a:solidFill>
                  <a:srgbClr val="F2F2F2"/>
                </a:solidFill>
              </a:rPr>
              <a:t>Breakout Strategy</a:t>
            </a:r>
            <a:r>
              <a:rPr lang="en-AU"/>
              <a:t>?</a:t>
            </a:r>
            <a:endParaRPr>
              <a:solidFill>
                <a:srgbClr val="F2F2F2"/>
              </a:solidFill>
            </a:endParaRPr>
          </a:p>
          <a:p>
            <a:pPr indent="-381000" lvl="1" marL="914400" rtl="0" algn="l">
              <a:lnSpc>
                <a:spcPct val="115000"/>
              </a:lnSpc>
              <a:spcBef>
                <a:spcPts val="0"/>
              </a:spcBef>
              <a:spcAft>
                <a:spcPts val="0"/>
              </a:spcAft>
              <a:buSzPts val="2400"/>
              <a:buChar char="○"/>
            </a:pPr>
            <a:r>
              <a:rPr lang="en-AU"/>
              <a:t>Momentum-based strategy</a:t>
            </a:r>
            <a:endParaRPr/>
          </a:p>
          <a:p>
            <a:pPr indent="-381000" lvl="1" marL="914400" rtl="0" algn="l">
              <a:lnSpc>
                <a:spcPct val="115000"/>
              </a:lnSpc>
              <a:spcBef>
                <a:spcPts val="0"/>
              </a:spcBef>
              <a:spcAft>
                <a:spcPts val="0"/>
              </a:spcAft>
              <a:buSzPts val="2400"/>
              <a:buChar char="○"/>
            </a:pPr>
            <a:r>
              <a:rPr lang="en-AU"/>
              <a:t>The support band is the lower band, representing buying pressure, preventing the price from falling further.</a:t>
            </a:r>
            <a:endParaRPr/>
          </a:p>
          <a:p>
            <a:pPr indent="-381000" lvl="1" marL="914400" rtl="0" algn="l">
              <a:lnSpc>
                <a:spcPct val="115000"/>
              </a:lnSpc>
              <a:spcBef>
                <a:spcPts val="0"/>
              </a:spcBef>
              <a:spcAft>
                <a:spcPts val="0"/>
              </a:spcAft>
              <a:buSzPts val="2400"/>
              <a:buChar char="○"/>
            </a:pPr>
            <a:r>
              <a:rPr lang="en-AU"/>
              <a:t>Resistance band is the higher band, representing selling pressure, preventing the price from rising further.</a:t>
            </a:r>
            <a:endParaRPr/>
          </a:p>
          <a:p>
            <a:pPr indent="-381000" lvl="1" marL="914400" rtl="0" algn="l">
              <a:lnSpc>
                <a:spcPct val="115000"/>
              </a:lnSpc>
              <a:spcBef>
                <a:spcPts val="0"/>
              </a:spcBef>
              <a:spcAft>
                <a:spcPts val="0"/>
              </a:spcAft>
              <a:buSzPts val="2400"/>
              <a:buChar char="○"/>
            </a:pPr>
            <a:r>
              <a:rPr lang="en-AU"/>
              <a:t>W</a:t>
            </a:r>
            <a:r>
              <a:rPr lang="en-AU" sz="2400">
                <a:solidFill>
                  <a:srgbClr val="F2F2F2"/>
                </a:solidFill>
              </a:rPr>
              <a:t>hen the price action breaks out of support or resistance</a:t>
            </a:r>
            <a:r>
              <a:rPr lang="en-AU"/>
              <a:t>, enter a trade</a:t>
            </a:r>
            <a:endParaRPr/>
          </a:p>
          <a:p>
            <a:pPr indent="-406400" lvl="0" marL="457200" rtl="0" algn="l">
              <a:lnSpc>
                <a:spcPct val="115000"/>
              </a:lnSpc>
              <a:spcBef>
                <a:spcPts val="0"/>
              </a:spcBef>
              <a:spcAft>
                <a:spcPts val="0"/>
              </a:spcAft>
              <a:buSzPts val="2800"/>
              <a:buChar char="●"/>
            </a:pPr>
            <a:r>
              <a:rPr lang="en-AU"/>
              <a:t>Two key components for implementing breakout</a:t>
            </a:r>
            <a:endParaRPr/>
          </a:p>
          <a:p>
            <a:pPr indent="-381000" lvl="1" marL="914400" rtl="0" algn="l">
              <a:lnSpc>
                <a:spcPct val="115000"/>
              </a:lnSpc>
              <a:spcBef>
                <a:spcPts val="0"/>
              </a:spcBef>
              <a:spcAft>
                <a:spcPts val="0"/>
              </a:spcAft>
              <a:buSzPts val="2400"/>
              <a:buAutoNum type="alphaLcPeriod"/>
            </a:pPr>
            <a:r>
              <a:rPr lang="en-AU"/>
              <a:t>Identify key levels of support &amp; resistance</a:t>
            </a:r>
            <a:endParaRPr/>
          </a:p>
          <a:p>
            <a:pPr indent="-381000" lvl="1" marL="914400" rtl="0" algn="l">
              <a:lnSpc>
                <a:spcPct val="115000"/>
              </a:lnSpc>
              <a:spcBef>
                <a:spcPts val="0"/>
              </a:spcBef>
              <a:spcAft>
                <a:spcPts val="0"/>
              </a:spcAft>
              <a:buSzPts val="2400"/>
              <a:buAutoNum type="alphaLcPeriod"/>
            </a:pPr>
            <a:r>
              <a:rPr lang="en-AU"/>
              <a:t>Confirm the breakout</a:t>
            </a:r>
            <a:endParaRPr/>
          </a:p>
        </p:txBody>
      </p:sp>
      <p:sp>
        <p:nvSpPr>
          <p:cNvPr id="103" name="Google Shape;103;p15"/>
          <p:cNvSpPr txBox="1"/>
          <p:nvPr>
            <p:ph type="title"/>
          </p:nvPr>
        </p:nvSpPr>
        <p:spPr>
          <a:xfrm>
            <a:off x="838200" y="1825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Calibri"/>
              <a:buNone/>
            </a:pPr>
            <a:r>
              <a:rPr lang="en-AU" sz="5000">
                <a:solidFill>
                  <a:srgbClr val="FFFFFF"/>
                </a:solidFill>
              </a:rPr>
              <a:t>Breakout Strategy</a:t>
            </a:r>
            <a:endParaRPr sz="5000"/>
          </a:p>
        </p:txBody>
      </p:sp>
      <p:pic>
        <p:nvPicPr>
          <p:cNvPr id="104" name="Google Shape;104;p15"/>
          <p:cNvPicPr preferRelativeResize="0"/>
          <p:nvPr/>
        </p:nvPicPr>
        <p:blipFill>
          <a:blip r:embed="rId3">
            <a:alphaModFix/>
          </a:blip>
          <a:stretch>
            <a:fillRect/>
          </a:stretch>
        </p:blipFill>
        <p:spPr>
          <a:xfrm>
            <a:off x="9151175" y="4707025"/>
            <a:ext cx="2604850" cy="18274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6"/>
          <p:cNvSpPr txBox="1"/>
          <p:nvPr>
            <p:ph idx="1" type="body"/>
          </p:nvPr>
        </p:nvSpPr>
        <p:spPr>
          <a:xfrm>
            <a:off x="5328175" y="1523800"/>
            <a:ext cx="6434700" cy="4908300"/>
          </a:xfrm>
          <a:prstGeom prst="rect">
            <a:avLst/>
          </a:prstGeom>
          <a:noFill/>
          <a:ln>
            <a:noFill/>
          </a:ln>
        </p:spPr>
        <p:txBody>
          <a:bodyPr anchorCtr="0" anchor="t" bIns="45700" lIns="91425" spcFirstLastPara="1" rIns="91425" wrap="square" tIns="45700">
            <a:normAutofit/>
          </a:bodyPr>
          <a:lstStyle/>
          <a:p>
            <a:pPr indent="0" lvl="0" marL="0" rtl="0" algn="l">
              <a:lnSpc>
                <a:spcPct val="115000"/>
              </a:lnSpc>
              <a:spcBef>
                <a:spcPts val="0"/>
              </a:spcBef>
              <a:spcAft>
                <a:spcPts val="0"/>
              </a:spcAft>
              <a:buNone/>
            </a:pPr>
            <a:r>
              <a:rPr lang="en-AU" sz="2400"/>
              <a:t>Opening Range Breakout (</a:t>
            </a:r>
            <a:r>
              <a:rPr b="1" lang="en-AU" sz="2400"/>
              <a:t>ORB</a:t>
            </a:r>
            <a:r>
              <a:rPr lang="en-AU" sz="2400"/>
              <a:t>) to determine support &amp; resistance</a:t>
            </a:r>
            <a:endParaRPr sz="2400"/>
          </a:p>
          <a:p>
            <a:pPr indent="-381000" lvl="0" marL="457200" rtl="0" algn="l">
              <a:lnSpc>
                <a:spcPct val="115000"/>
              </a:lnSpc>
              <a:spcBef>
                <a:spcPts val="0"/>
              </a:spcBef>
              <a:spcAft>
                <a:spcPts val="0"/>
              </a:spcAft>
              <a:buSzPts val="2400"/>
              <a:buChar char="•"/>
            </a:pPr>
            <a:r>
              <a:rPr lang="en-AU" sz="2400"/>
              <a:t>Intraday trading strategy</a:t>
            </a:r>
            <a:endParaRPr sz="2400"/>
          </a:p>
          <a:p>
            <a:pPr indent="-381000" lvl="0" marL="457200" rtl="0" algn="l">
              <a:lnSpc>
                <a:spcPct val="115000"/>
              </a:lnSpc>
              <a:spcBef>
                <a:spcPts val="0"/>
              </a:spcBef>
              <a:spcAft>
                <a:spcPts val="0"/>
              </a:spcAft>
              <a:buSzPts val="2400"/>
              <a:buChar char="•"/>
            </a:pPr>
            <a:r>
              <a:rPr lang="en-AU" sz="2400"/>
              <a:t>The first </a:t>
            </a:r>
            <a:r>
              <a:rPr b="1" i="1" lang="en-AU" sz="2400"/>
              <a:t>N</a:t>
            </a:r>
            <a:r>
              <a:rPr lang="en-AU" sz="2400"/>
              <a:t> minutes of the day are significant in setting the market psychology for the rest of the day</a:t>
            </a:r>
            <a:endParaRPr sz="2400"/>
          </a:p>
          <a:p>
            <a:pPr indent="-381000" lvl="0" marL="457200" rtl="0" algn="l">
              <a:lnSpc>
                <a:spcPct val="115000"/>
              </a:lnSpc>
              <a:spcBef>
                <a:spcPts val="0"/>
              </a:spcBef>
              <a:spcAft>
                <a:spcPts val="0"/>
              </a:spcAft>
              <a:buSzPts val="2400"/>
              <a:buChar char="•"/>
            </a:pPr>
            <a:r>
              <a:rPr lang="en-AU" sz="2400"/>
              <a:t>At market open, price action adjusts to news &amp; events that happen overnight</a:t>
            </a:r>
            <a:endParaRPr sz="2400"/>
          </a:p>
          <a:p>
            <a:pPr indent="-381000" lvl="0" marL="457200" rtl="0" algn="l">
              <a:lnSpc>
                <a:spcPct val="115000"/>
              </a:lnSpc>
              <a:spcBef>
                <a:spcPts val="0"/>
              </a:spcBef>
              <a:spcAft>
                <a:spcPts val="0"/>
              </a:spcAft>
              <a:buSzPts val="2400"/>
              <a:buChar char="•"/>
            </a:pPr>
            <a:r>
              <a:rPr lang="en-AU" sz="2400"/>
              <a:t>We use the high &amp; low of the first </a:t>
            </a:r>
            <a:r>
              <a:rPr b="1" i="1" lang="en-AU" sz="2400"/>
              <a:t>N</a:t>
            </a:r>
            <a:r>
              <a:rPr lang="en-AU" sz="2400"/>
              <a:t> minutes as our support and resistance</a:t>
            </a:r>
            <a:endParaRPr sz="2400"/>
          </a:p>
        </p:txBody>
      </p:sp>
      <p:sp>
        <p:nvSpPr>
          <p:cNvPr id="110" name="Google Shape;110;p16"/>
          <p:cNvSpPr txBox="1"/>
          <p:nvPr>
            <p:ph type="title"/>
          </p:nvPr>
        </p:nvSpPr>
        <p:spPr>
          <a:xfrm>
            <a:off x="838200" y="1825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Calibri"/>
              <a:buNone/>
            </a:pPr>
            <a:r>
              <a:rPr lang="en-AU" sz="5000">
                <a:solidFill>
                  <a:srgbClr val="FFFFFF"/>
                </a:solidFill>
              </a:rPr>
              <a:t>Opening Range Breakout</a:t>
            </a:r>
            <a:endParaRPr sz="5000">
              <a:solidFill>
                <a:srgbClr val="FFFFFF"/>
              </a:solidFill>
            </a:endParaRPr>
          </a:p>
        </p:txBody>
      </p:sp>
      <p:pic>
        <p:nvPicPr>
          <p:cNvPr id="111" name="Google Shape;111;p16"/>
          <p:cNvPicPr preferRelativeResize="0"/>
          <p:nvPr/>
        </p:nvPicPr>
        <p:blipFill rotWithShape="1">
          <a:blip r:embed="rId3">
            <a:alphaModFix/>
          </a:blip>
          <a:srcRect b="5891" l="5971" r="5564" t="6312"/>
          <a:stretch/>
        </p:blipFill>
        <p:spPr>
          <a:xfrm>
            <a:off x="659325" y="3999100"/>
            <a:ext cx="3922473" cy="2432998"/>
          </a:xfrm>
          <a:prstGeom prst="rect">
            <a:avLst/>
          </a:prstGeom>
          <a:noFill/>
          <a:ln>
            <a:noFill/>
          </a:ln>
        </p:spPr>
      </p:pic>
      <p:pic>
        <p:nvPicPr>
          <p:cNvPr id="112" name="Google Shape;112;p16"/>
          <p:cNvPicPr preferRelativeResize="0"/>
          <p:nvPr/>
        </p:nvPicPr>
        <p:blipFill rotWithShape="1">
          <a:blip r:embed="rId4">
            <a:alphaModFix/>
          </a:blip>
          <a:srcRect b="6468" l="7853" r="6500" t="5881"/>
          <a:stretch/>
        </p:blipFill>
        <p:spPr>
          <a:xfrm>
            <a:off x="659325" y="1433000"/>
            <a:ext cx="3922473" cy="250908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7"/>
          <p:cNvSpPr txBox="1"/>
          <p:nvPr>
            <p:ph idx="1" type="body"/>
          </p:nvPr>
        </p:nvSpPr>
        <p:spPr>
          <a:xfrm>
            <a:off x="969225" y="1523800"/>
            <a:ext cx="10793700" cy="4908300"/>
          </a:xfrm>
          <a:prstGeom prst="rect">
            <a:avLst/>
          </a:prstGeom>
          <a:noFill/>
          <a:ln>
            <a:noFill/>
          </a:ln>
        </p:spPr>
        <p:txBody>
          <a:bodyPr anchorCtr="0" anchor="t" bIns="45700" lIns="91425" spcFirstLastPara="1" rIns="91425" wrap="square" tIns="45700">
            <a:normAutofit/>
          </a:bodyPr>
          <a:lstStyle/>
          <a:p>
            <a:pPr indent="-406400" lvl="0" marL="457200" rtl="0" algn="l">
              <a:lnSpc>
                <a:spcPct val="115000"/>
              </a:lnSpc>
              <a:spcBef>
                <a:spcPts val="0"/>
              </a:spcBef>
              <a:spcAft>
                <a:spcPts val="0"/>
              </a:spcAft>
              <a:buSzPts val="2800"/>
              <a:buChar char="•"/>
            </a:pPr>
            <a:r>
              <a:rPr lang="en-AU"/>
              <a:t>A breakout is price action that moves outside support or resistance with increased activity</a:t>
            </a:r>
            <a:endParaRPr/>
          </a:p>
          <a:p>
            <a:pPr indent="-406400" lvl="0" marL="457200" rtl="0" algn="l">
              <a:lnSpc>
                <a:spcPct val="115000"/>
              </a:lnSpc>
              <a:spcBef>
                <a:spcPts val="0"/>
              </a:spcBef>
              <a:spcAft>
                <a:spcPts val="0"/>
              </a:spcAft>
              <a:buSzPts val="2800"/>
              <a:buChar char="•"/>
            </a:pPr>
            <a:r>
              <a:rPr lang="en-AU"/>
              <a:t>We used the Relative Strength Index (RSI) to analyse the strength and momentum of an action’s price movement</a:t>
            </a:r>
            <a:endParaRPr/>
          </a:p>
          <a:p>
            <a:pPr indent="-381000" lvl="1" marL="914400" rtl="0" algn="l">
              <a:lnSpc>
                <a:spcPct val="115000"/>
              </a:lnSpc>
              <a:spcBef>
                <a:spcPts val="0"/>
              </a:spcBef>
              <a:spcAft>
                <a:spcPts val="0"/>
              </a:spcAft>
              <a:buSzPts val="2400"/>
              <a:buChar char="•"/>
            </a:pPr>
            <a:r>
              <a:rPr lang="en-AU"/>
              <a:t>RSI compares the average gain and losses of the asset’s prices over a period of time</a:t>
            </a:r>
            <a:endParaRPr/>
          </a:p>
        </p:txBody>
      </p:sp>
      <p:sp>
        <p:nvSpPr>
          <p:cNvPr id="118" name="Google Shape;118;p17"/>
          <p:cNvSpPr txBox="1"/>
          <p:nvPr>
            <p:ph type="title"/>
          </p:nvPr>
        </p:nvSpPr>
        <p:spPr>
          <a:xfrm>
            <a:off x="838200" y="1825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Calibri"/>
              <a:buNone/>
            </a:pPr>
            <a:r>
              <a:rPr lang="en-AU" sz="5000">
                <a:solidFill>
                  <a:srgbClr val="FFFFFF"/>
                </a:solidFill>
              </a:rPr>
              <a:t>Confirming the Breakout</a:t>
            </a:r>
            <a:endParaRPr sz="5000">
              <a:solidFill>
                <a:srgbClr val="FFFFFF"/>
              </a:solidFill>
            </a:endParaRPr>
          </a:p>
        </p:txBody>
      </p:sp>
      <p:pic>
        <p:nvPicPr>
          <p:cNvPr id="119" name="Google Shape;119;p17"/>
          <p:cNvPicPr preferRelativeResize="0"/>
          <p:nvPr/>
        </p:nvPicPr>
        <p:blipFill>
          <a:blip r:embed="rId3">
            <a:alphaModFix/>
          </a:blip>
          <a:stretch>
            <a:fillRect/>
          </a:stretch>
        </p:blipFill>
        <p:spPr>
          <a:xfrm>
            <a:off x="7657150" y="3973875"/>
            <a:ext cx="3696649" cy="26418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8"/>
          <p:cNvSpPr txBox="1"/>
          <p:nvPr>
            <p:ph type="title"/>
          </p:nvPr>
        </p:nvSpPr>
        <p:spPr>
          <a:xfrm>
            <a:off x="838200" y="1825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AU"/>
              <a:t>Exiting the Trade</a:t>
            </a:r>
            <a:endParaRPr/>
          </a:p>
        </p:txBody>
      </p:sp>
      <p:sp>
        <p:nvSpPr>
          <p:cNvPr id="126" name="Google Shape;126;p18"/>
          <p:cNvSpPr txBox="1"/>
          <p:nvPr>
            <p:ph idx="1" type="body"/>
          </p:nvPr>
        </p:nvSpPr>
        <p:spPr>
          <a:xfrm>
            <a:off x="844731" y="1847304"/>
            <a:ext cx="10515600" cy="4259700"/>
          </a:xfrm>
          <a:prstGeom prst="rect">
            <a:avLst/>
          </a:prstGeom>
        </p:spPr>
        <p:txBody>
          <a:bodyPr anchorCtr="0" anchor="t" bIns="45700" lIns="91425" spcFirstLastPara="1" rIns="91425" wrap="square" tIns="45700">
            <a:normAutofit/>
          </a:bodyPr>
          <a:lstStyle/>
          <a:p>
            <a:pPr indent="-406400" lvl="0" marL="457200" rtl="0" algn="l">
              <a:lnSpc>
                <a:spcPct val="115000"/>
              </a:lnSpc>
              <a:spcBef>
                <a:spcPts val="0"/>
              </a:spcBef>
              <a:spcAft>
                <a:spcPts val="0"/>
              </a:spcAft>
              <a:buSzPts val="2800"/>
              <a:buChar char="•"/>
            </a:pPr>
            <a:r>
              <a:rPr lang="en-AU"/>
              <a:t>Determine a threshold value for the RSI that signals an exit point, based on historical data and market conditions.</a:t>
            </a:r>
            <a:endParaRPr/>
          </a:p>
          <a:p>
            <a:pPr indent="-406400" lvl="0" marL="457200" rtl="0" algn="l">
              <a:lnSpc>
                <a:spcPct val="115000"/>
              </a:lnSpc>
              <a:spcBef>
                <a:spcPts val="0"/>
              </a:spcBef>
              <a:spcAft>
                <a:spcPts val="0"/>
              </a:spcAft>
              <a:buSzPts val="2800"/>
              <a:buChar char="•"/>
            </a:pPr>
            <a:r>
              <a:rPr lang="en-AU"/>
              <a:t>Monitor the RSI during the trade and exit the position once the RSI falls below the predetermined threshold.</a:t>
            </a:r>
            <a:endParaRPr/>
          </a:p>
          <a:p>
            <a:pPr indent="-406400" lvl="0" marL="457200" rtl="0" algn="l">
              <a:lnSpc>
                <a:spcPct val="115000"/>
              </a:lnSpc>
              <a:spcBef>
                <a:spcPts val="0"/>
              </a:spcBef>
              <a:spcAft>
                <a:spcPts val="0"/>
              </a:spcAft>
              <a:buSzPts val="2800"/>
              <a:buChar char="•"/>
            </a:pPr>
            <a:r>
              <a:rPr lang="en-AU"/>
              <a:t>Used a trailing stop loss in combination with the RSI threshold as an exit strategy to further minimize losses and maximize profits.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9"/>
          <p:cNvSpPr txBox="1"/>
          <p:nvPr>
            <p:ph idx="1" type="body"/>
          </p:nvPr>
        </p:nvSpPr>
        <p:spPr>
          <a:xfrm>
            <a:off x="838200" y="1523799"/>
            <a:ext cx="10515600" cy="4931100"/>
          </a:xfrm>
          <a:prstGeom prst="rect">
            <a:avLst/>
          </a:prstGeom>
          <a:noFill/>
          <a:ln>
            <a:noFill/>
          </a:ln>
        </p:spPr>
        <p:txBody>
          <a:bodyPr anchorCtr="0" anchor="t" bIns="45700" lIns="91425" spcFirstLastPara="1" rIns="91425" wrap="square" tIns="45700">
            <a:normAutofit/>
          </a:bodyPr>
          <a:lstStyle/>
          <a:p>
            <a:pPr indent="-406400" lvl="0" marL="457200" rtl="0" algn="l">
              <a:lnSpc>
                <a:spcPct val="115000"/>
              </a:lnSpc>
              <a:spcBef>
                <a:spcPts val="0"/>
              </a:spcBef>
              <a:spcAft>
                <a:spcPts val="0"/>
              </a:spcAft>
              <a:buSzPts val="2800"/>
              <a:buChar char="●"/>
            </a:pPr>
            <a:r>
              <a:rPr lang="en-AU"/>
              <a:t>Breakout strategy</a:t>
            </a:r>
            <a:endParaRPr/>
          </a:p>
          <a:p>
            <a:pPr indent="-381000" lvl="1" marL="914400" rtl="0" algn="l">
              <a:lnSpc>
                <a:spcPct val="115000"/>
              </a:lnSpc>
              <a:spcBef>
                <a:spcPts val="0"/>
              </a:spcBef>
              <a:spcAft>
                <a:spcPts val="0"/>
              </a:spcAft>
              <a:buSzPts val="2400"/>
              <a:buChar char="○"/>
            </a:pPr>
            <a:r>
              <a:rPr lang="en-AU"/>
              <a:t>Opening Range Breakout to determine levels of support and resistance</a:t>
            </a:r>
            <a:endParaRPr/>
          </a:p>
          <a:p>
            <a:pPr indent="-381000" lvl="1" marL="914400" rtl="0" algn="l">
              <a:lnSpc>
                <a:spcPct val="115000"/>
              </a:lnSpc>
              <a:spcBef>
                <a:spcPts val="0"/>
              </a:spcBef>
              <a:spcAft>
                <a:spcPts val="0"/>
              </a:spcAft>
              <a:buSzPts val="2400"/>
              <a:buChar char="○"/>
            </a:pPr>
            <a:r>
              <a:rPr lang="en-AU"/>
              <a:t>RSI to confirm the breakout</a:t>
            </a:r>
            <a:endParaRPr/>
          </a:p>
          <a:p>
            <a:pPr indent="-406400" lvl="0" marL="457200" rtl="0" algn="l">
              <a:lnSpc>
                <a:spcPct val="115000"/>
              </a:lnSpc>
              <a:spcBef>
                <a:spcPts val="0"/>
              </a:spcBef>
              <a:spcAft>
                <a:spcPts val="0"/>
              </a:spcAft>
              <a:buSzPts val="2800"/>
              <a:buChar char="●"/>
            </a:pPr>
            <a:r>
              <a:rPr lang="en-AU"/>
              <a:t>We chose to stick to a simple strategy we could understand</a:t>
            </a:r>
            <a:endParaRPr/>
          </a:p>
          <a:p>
            <a:pPr indent="-406400" lvl="0" marL="457200" rtl="0" algn="l">
              <a:lnSpc>
                <a:spcPct val="115000"/>
              </a:lnSpc>
              <a:spcBef>
                <a:spcPts val="0"/>
              </a:spcBef>
              <a:spcAft>
                <a:spcPts val="0"/>
              </a:spcAft>
              <a:buSzPts val="2800"/>
              <a:buChar char="●"/>
            </a:pPr>
            <a:r>
              <a:rPr lang="en-AU"/>
              <a:t>Hyperparameters</a:t>
            </a:r>
            <a:endParaRPr/>
          </a:p>
        </p:txBody>
      </p:sp>
      <p:sp>
        <p:nvSpPr>
          <p:cNvPr id="132" name="Google Shape;132;p19"/>
          <p:cNvSpPr txBox="1"/>
          <p:nvPr>
            <p:ph type="title"/>
          </p:nvPr>
        </p:nvSpPr>
        <p:spPr>
          <a:xfrm>
            <a:off x="838200" y="1825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Calibri"/>
              <a:buNone/>
            </a:pPr>
            <a:r>
              <a:rPr lang="en-AU" sz="5000">
                <a:solidFill>
                  <a:srgbClr val="FFFFFF"/>
                </a:solidFill>
              </a:rPr>
              <a:t>Strategy Overview</a:t>
            </a:r>
            <a:endParaRPr sz="5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0"/>
          <p:cNvSpPr txBox="1"/>
          <p:nvPr>
            <p:ph type="title"/>
          </p:nvPr>
        </p:nvSpPr>
        <p:spPr>
          <a:xfrm>
            <a:off x="838200" y="1825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Calibri"/>
              <a:buNone/>
            </a:pPr>
            <a:r>
              <a:rPr lang="en-AU" sz="5000">
                <a:solidFill>
                  <a:srgbClr val="FFFFFF"/>
                </a:solidFill>
              </a:rPr>
              <a:t>Example - APPL</a:t>
            </a:r>
            <a:endParaRPr sz="5000"/>
          </a:p>
        </p:txBody>
      </p:sp>
      <p:pic>
        <p:nvPicPr>
          <p:cNvPr id="138" name="Google Shape;138;p20" title="stock_animation.mp4">
            <a:hlinkClick r:id="rId3"/>
          </p:cNvPr>
          <p:cNvPicPr preferRelativeResize="0"/>
          <p:nvPr/>
        </p:nvPicPr>
        <p:blipFill>
          <a:blip r:embed="rId4">
            <a:alphaModFix/>
          </a:blip>
          <a:stretch>
            <a:fillRect/>
          </a:stretch>
        </p:blipFill>
        <p:spPr>
          <a:xfrm>
            <a:off x="1605475" y="1468400"/>
            <a:ext cx="9144000" cy="48593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1"/>
          <p:cNvSpPr txBox="1"/>
          <p:nvPr>
            <p:ph type="title"/>
          </p:nvPr>
        </p:nvSpPr>
        <p:spPr>
          <a:xfrm>
            <a:off x="838200" y="1825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Calibri"/>
              <a:buNone/>
            </a:pPr>
            <a:r>
              <a:rPr lang="en-AU" sz="5000">
                <a:solidFill>
                  <a:srgbClr val="FFFFFF"/>
                </a:solidFill>
              </a:rPr>
              <a:t>Results</a:t>
            </a:r>
            <a:endParaRPr sz="5000"/>
          </a:p>
        </p:txBody>
      </p:sp>
      <p:pic>
        <p:nvPicPr>
          <p:cNvPr id="144" name="Google Shape;144;p21"/>
          <p:cNvPicPr preferRelativeResize="0"/>
          <p:nvPr/>
        </p:nvPicPr>
        <p:blipFill rotWithShape="1">
          <a:blip r:embed="rId3">
            <a:alphaModFix/>
          </a:blip>
          <a:srcRect b="6103" l="6626" r="6860" t="7075"/>
          <a:stretch/>
        </p:blipFill>
        <p:spPr>
          <a:xfrm>
            <a:off x="961150" y="1495350"/>
            <a:ext cx="3821752" cy="2397360"/>
          </a:xfrm>
          <a:prstGeom prst="rect">
            <a:avLst/>
          </a:prstGeom>
          <a:noFill/>
          <a:ln>
            <a:noFill/>
          </a:ln>
        </p:spPr>
      </p:pic>
      <p:sp>
        <p:nvSpPr>
          <p:cNvPr id="145" name="Google Shape;145;p21"/>
          <p:cNvSpPr txBox="1"/>
          <p:nvPr>
            <p:ph idx="1" type="body"/>
          </p:nvPr>
        </p:nvSpPr>
        <p:spPr>
          <a:xfrm>
            <a:off x="6403125" y="1850325"/>
            <a:ext cx="5528400" cy="4259700"/>
          </a:xfrm>
          <a:prstGeom prst="rect">
            <a:avLst/>
          </a:prstGeom>
        </p:spPr>
        <p:txBody>
          <a:bodyPr anchorCtr="0" anchor="t" bIns="45700" lIns="91425" spcFirstLastPara="1" rIns="91425" wrap="square" tIns="45700">
            <a:normAutofit/>
          </a:bodyPr>
          <a:lstStyle/>
          <a:p>
            <a:pPr indent="-406400" lvl="0" marL="457200" rtl="0" algn="l">
              <a:lnSpc>
                <a:spcPct val="115000"/>
              </a:lnSpc>
              <a:spcBef>
                <a:spcPts val="0"/>
              </a:spcBef>
              <a:spcAft>
                <a:spcPts val="0"/>
              </a:spcAft>
              <a:buSzPts val="2800"/>
              <a:buChar char="•"/>
            </a:pPr>
            <a:r>
              <a:rPr lang="en-AU"/>
              <a:t>We see profit from “tech” stocks</a:t>
            </a:r>
            <a:endParaRPr/>
          </a:p>
          <a:p>
            <a:pPr indent="-381000" lvl="1" marL="914400" rtl="0" algn="l">
              <a:lnSpc>
                <a:spcPct val="115000"/>
              </a:lnSpc>
              <a:spcBef>
                <a:spcPts val="0"/>
              </a:spcBef>
              <a:spcAft>
                <a:spcPts val="0"/>
              </a:spcAft>
              <a:buSzPts val="2400"/>
              <a:buChar char="•"/>
            </a:pPr>
            <a:r>
              <a:rPr lang="en-AU"/>
              <a:t>AAPL,MSFT,NVDA</a:t>
            </a:r>
            <a:endParaRPr/>
          </a:p>
          <a:p>
            <a:pPr indent="-406400" lvl="0" marL="457200" rtl="0" algn="l">
              <a:lnSpc>
                <a:spcPct val="115000"/>
              </a:lnSpc>
              <a:spcBef>
                <a:spcPts val="0"/>
              </a:spcBef>
              <a:spcAft>
                <a:spcPts val="0"/>
              </a:spcAft>
              <a:buSzPts val="2800"/>
              <a:buChar char="•"/>
            </a:pPr>
            <a:r>
              <a:rPr lang="en-AU"/>
              <a:t>Most likely over fitted algorithm for historical tech stock prices</a:t>
            </a:r>
            <a:endParaRPr/>
          </a:p>
          <a:p>
            <a:pPr indent="-406400" lvl="0" marL="457200" rtl="0" algn="l">
              <a:lnSpc>
                <a:spcPct val="115000"/>
              </a:lnSpc>
              <a:spcBef>
                <a:spcPts val="0"/>
              </a:spcBef>
              <a:spcAft>
                <a:spcPts val="0"/>
              </a:spcAft>
              <a:buSzPts val="2800"/>
              <a:buChar char="•"/>
            </a:pPr>
            <a:r>
              <a:rPr lang="en-AU"/>
              <a:t>Have to exercise caution while trading with this model.</a:t>
            </a:r>
            <a:endParaRPr/>
          </a:p>
        </p:txBody>
      </p:sp>
      <p:pic>
        <p:nvPicPr>
          <p:cNvPr id="146" name="Google Shape;146;p21"/>
          <p:cNvPicPr preferRelativeResize="0"/>
          <p:nvPr/>
        </p:nvPicPr>
        <p:blipFill>
          <a:blip r:embed="rId4">
            <a:alphaModFix/>
          </a:blip>
          <a:stretch>
            <a:fillRect/>
          </a:stretch>
        </p:blipFill>
        <p:spPr>
          <a:xfrm>
            <a:off x="2567348" y="4044091"/>
            <a:ext cx="3835776" cy="239736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